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5" r:id="rId4"/>
    <p:sldId id="259" r:id="rId5"/>
    <p:sldId id="261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27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</a:t>
            </a:r>
            <a:r>
              <a:rPr lang="ru-RU" sz="16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NT-</a:t>
            </a:r>
            <a:r>
              <a:rPr lang="ru-RU" sz="1600" b="1" i="0" u="none" strike="noStrike" kern="1200" spc="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16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BNP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Исходно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NT-proBNP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AC-4B25-896E-3E39E35E4E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мес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NT-proBNP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AC-4B25-896E-3E39E35E4E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12 мес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NT-proBNP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AC-4B25-896E-3E39E35E4E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872735"/>
        <c:axId val="183869855"/>
      </c:barChart>
      <c:catAx>
        <c:axId val="18387273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3869855"/>
        <c:crosses val="autoZero"/>
        <c:auto val="1"/>
        <c:lblAlgn val="ctr"/>
        <c:lblOffset val="100"/>
        <c:noMultiLvlLbl val="0"/>
      </c:catAx>
      <c:valAx>
        <c:axId val="183869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3872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3 мес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7904-4399-9857-050114C04125}"/>
              </c:ext>
            </c:extLst>
          </c:dPt>
          <c:dLbls>
            <c:dLbl>
              <c:idx val="3"/>
              <c:layout>
                <c:manualLayout>
                  <c:x val="-2.0604852110335758E-2"/>
                  <c:y val="-4.28909952606635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0F-403D-B5BF-180035E8D328}"/>
                </c:ext>
              </c:extLst>
            </c:dLbl>
            <c:dLbl>
              <c:idx val="4"/>
              <c:layout>
                <c:manualLayout>
                  <c:x val="-1.4622798271851114E-2"/>
                  <c:y val="-3.34123222748815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0F-403D-B5BF-180035E8D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С0</c:v>
                </c:pt>
                <c:pt idx="1">
                  <c:v>С1</c:v>
                </c:pt>
                <c:pt idx="2">
                  <c:v>С2</c:v>
                </c:pt>
                <c:pt idx="3">
                  <c:v>С3А</c:v>
                </c:pt>
                <c:pt idx="4">
                  <c:v>С3Б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55</c:v>
                </c:pt>
                <c:pt idx="1">
                  <c:v>18</c:v>
                </c:pt>
                <c:pt idx="2">
                  <c:v>6</c:v>
                </c:pt>
                <c:pt idx="3">
                  <c:v>18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04-4399-9857-050114C041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12 мес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С0</c:v>
                </c:pt>
                <c:pt idx="1">
                  <c:v>С1</c:v>
                </c:pt>
                <c:pt idx="2">
                  <c:v>С2</c:v>
                </c:pt>
                <c:pt idx="3">
                  <c:v>С3А</c:v>
                </c:pt>
                <c:pt idx="4">
                  <c:v>С3Б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11</c:v>
                </c:pt>
                <c:pt idx="1">
                  <c:v>5.5</c:v>
                </c:pt>
                <c:pt idx="2">
                  <c:v>40.299999999999997</c:v>
                </c:pt>
                <c:pt idx="3">
                  <c:v>28.3</c:v>
                </c:pt>
                <c:pt idx="4">
                  <c:v>10.9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04-4399-9857-050114C0412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56797535"/>
        <c:axId val="256796575"/>
      </c:lineChart>
      <c:catAx>
        <c:axId val="256797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6796575"/>
        <c:crosses val="autoZero"/>
        <c:auto val="1"/>
        <c:lblAlgn val="ctr"/>
        <c:lblOffset val="100"/>
        <c:noMultiLvlLbl val="0"/>
      </c:catAx>
      <c:valAx>
        <c:axId val="256796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6797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76E90-94E9-4231-BF80-9373145C30E0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6D81F-2D38-42CC-A9DA-C4B2A87B95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47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AC35B-6AC6-D660-3466-CD339F4C0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0BB24E-6397-D29E-17F0-7A1EB76D9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CAC499-68F7-3884-A4B0-569BA9D99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A19906-1E96-8FC5-EA21-FF40D79A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7AFAEF-74CA-C65C-7276-88647E75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86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AACAE-D635-44B7-21F5-FED1191E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FFC3CB-0D74-8846-ED75-547CB1D70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01451E-5037-2837-499A-3D04FBB8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01BDEC-6233-38DD-D8F2-36908BA9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779E4-D956-85E2-1F4A-82F862699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26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20633BE-724F-CAC8-E527-AE7D7709F1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4D258D-4383-FBC5-12D7-DEDE5AD48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CBD35E-DB3F-D5C9-E37A-556703DC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2CB3D-1C38-FAF4-EC4C-78DCE02D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87AD04-058C-B514-4232-CA9821118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93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1D3BE-5ACA-D404-A2A7-CE7EA0CC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042CA1-DE38-D5D2-6A05-A3C27D232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0ECEE9-5539-8627-4560-98D0B1ED8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43FB3F-9B68-9ADE-47A7-E0ECF570A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B4103-E814-7CDE-5D82-519274B5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7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DD620-2F98-3022-4D38-D8F285E5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D99F7A-DCCD-AC16-792E-AC53A5390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01C98F-7DA8-54BF-2374-B3ED4BCA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A418B-581C-9FA4-3A82-1B981D7D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5E3ED-E905-6065-F0F0-DDFB0742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19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FFF2F-B01F-4EE4-CA05-5716C772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46AAF7-F5CE-25F9-9F54-25ABB7D2D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A25670-E32C-5EE6-50C3-F9FB497E0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4D990D-AAFF-53FA-F93D-2EF250AD4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EF7984-492D-E099-0571-ABE2596B5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857D84-AE8E-B88F-D6C0-4A25E17E1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0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9DB3C-855F-0A64-6D9F-5279AD9F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E75FFB-BDA7-690D-D430-2B2CA0D6A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C904F3-9385-9462-81C8-B0E49B27A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0DE252-D138-DBFA-A9A7-869FAE66F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65C85C-1A75-18E8-A202-91F9381891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E10554-CCE6-D449-F034-5E222208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BA14E9-87F6-7E5B-4A10-7E8283B41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A221CC-0BD1-1050-B800-DD08E98C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9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110270-3F74-8EF5-1D5A-F9939AB5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0E8C15-F48D-6FC3-48F0-EC5F60137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3E19FE-3848-AAD6-D2C9-9994049F8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292CBC-B839-7EC5-3A37-1EA22B0F9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5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DF6ABC-5E62-55F8-CED6-A80C6E37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212666-8DEC-66A6-2D49-9646D803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763834-547C-E3F4-E87E-DF419FD25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83D52-0456-97D8-62C1-1F5AB301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621C8A-AA45-948F-A5B9-CCCAB788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90EB40-7A8D-75AF-5356-DF7A6D8A9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AACB7D-4606-C3A6-0420-1B7574B4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423B16-E51C-44A0-3B1C-3CB228650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7E82C6-59FB-DB26-6894-7F744D60A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49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74E5A-707E-DDF1-0AC4-69A88CF92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315032-992F-9AF4-E602-D0DBFE0E5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AA4C92-ACE0-5837-F561-451BEA3DD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5ABCFF-F399-CE1A-C643-AF1A9EBC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1A65D5-9D3C-01F6-CC3B-1AACCAB6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E6F499-7264-95FB-5E1D-72D693A8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76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02D8D-3827-C6F8-63C9-BC336F525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C685FF-BF01-8DDF-527A-D07009B97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387780-9355-2BCF-68F0-F066AC84B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4F4D8A-29E1-48FB-86EC-D0E1D47E0D35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31FCA-FB18-7E39-9B96-97D36C20A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EEFB20-6723-DF03-17C4-26AF44767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AA89B7-9C8D-4730-8F89-01BCA95AF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1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152881-4CAE-AF8E-684B-A3A199416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612" y="224865"/>
            <a:ext cx="9144000" cy="151606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ПРЕДИКТОРЫ ПРОГРЕССИРОВАНИЯ ХРОНИЧЕСКОЙ БОЛЕЗНИ ПОЧЕК У ПАЦИЕНТОВ С ХИБС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7D0BA0-439B-60B1-C171-400BC5C30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2612" y="2409825"/>
            <a:ext cx="9144000" cy="4448175"/>
          </a:xfrm>
        </p:spPr>
        <p:txBody>
          <a:bodyPr>
            <a:normAutofit fontScale="92500" lnSpcReduction="10000"/>
          </a:bodyPr>
          <a:lstStyle/>
          <a:p>
            <a:r>
              <a:rPr lang="ru-RU" sz="2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научно-практический центр «Кардиология», Минск, Беларусь, </a:t>
            </a:r>
            <a:r>
              <a:rPr lang="ru-RU" sz="2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Образования «Белорусский государственный медицинский университет», Минск, Беларусь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съезд кардиологов, кардиохирургов, 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рентгеноэндоваскулярных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хирургов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аритмологов Республики Беларусь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Минск, 2026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4B00BB-EF4E-24FF-A813-506F38726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30307"/>
            <a:ext cx="688908" cy="4633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480296-152E-0955-E893-F5953BB97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714" y="4208566"/>
            <a:ext cx="3088409" cy="24618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83547" y="1740927"/>
            <a:ext cx="6842130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Н. Попель</a:t>
            </a:r>
            <a:r>
              <a:rPr lang="ru-RU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 В. Кошлатая</a:t>
            </a:r>
            <a:r>
              <a:rPr lang="ru-RU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Ю. В. Мещеряков</a:t>
            </a:r>
            <a:r>
              <a:rPr lang="ru-RU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Суджаева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  <a:r>
              <a:rPr lang="ru-RU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aseline="30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2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64964-C6FB-2E93-CBC2-5F2B4755C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835" y="294758"/>
            <a:ext cx="9434807" cy="701675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пределить маркеры прогрессирования хронической болезни почек (ХБП) у лиц пожилого возраста с хронической ишемической болезнью сердца (ХИБС)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8069ED-5275-78DB-721A-52E297668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9346" y="290726"/>
            <a:ext cx="688908" cy="463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564" y="1138345"/>
            <a:ext cx="106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исследования: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проспективное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одноцентровое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когортное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0601" y="1833314"/>
            <a:ext cx="5546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N=100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 – 45%; Ж – 55%; возраст (Ме-70,2±4,06 лет)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040774"/>
              </p:ext>
            </p:extLst>
          </p:nvPr>
        </p:nvGraphicFramePr>
        <p:xfrm>
          <a:off x="3362104" y="2244317"/>
          <a:ext cx="3543895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66813">
                  <a:extLst>
                    <a:ext uri="{9D8B030D-6E8A-4147-A177-3AD203B41FA5}">
                      <a16:colId xmlns:a16="http://schemas.microsoft.com/office/drawing/2014/main" val="2401116307"/>
                    </a:ext>
                  </a:extLst>
                </a:gridCol>
                <a:gridCol w="1677082">
                  <a:extLst>
                    <a:ext uri="{9D8B030D-6E8A-4147-A177-3AD203B41FA5}">
                      <a16:colId xmlns:a16="http://schemas.microsoft.com/office/drawing/2014/main" val="35487747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Коморбидность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922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321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362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Ожирение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55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ХСН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90922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2694" y="4377630"/>
            <a:ext cx="115716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методы: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анализ крови: эритроциты, лейкоциты, тромбоциты, лимфоциты, моноциты, гранулоциты, гемоглобин и гематокрит, СОЭ;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анализ мочи: цвет, удельный вес, PH, белок, билирубин, глюкоза, кетоновые тела, нитриты, эритроциты, лейкоциты;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биохимический анализ крови: мочевина,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креатинин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глюкоза,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цистатин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С, общий холестерин, триглицериды, ЛПНП и ЛПВП,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аполипопротеин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и В, липопротеин (а);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биохимический анализ мочи:  суточный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микроальбумин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пробой с сульфосалициловой кислотой и методом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пирогаллоловым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красным.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Клинические: анамнез, общеклинические, инструментальные.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90557" y="3512443"/>
            <a:ext cx="334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Глюкоза –  6,5 ± 1,8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ммоль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/л,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уровень HbA1c 5,9 ± 1,0 %.</a:t>
            </a:r>
          </a:p>
        </p:txBody>
      </p:sp>
    </p:spTree>
    <p:extLst>
      <p:ext uri="{BB962C8B-B14F-4D97-AF65-F5344CB8AC3E}">
        <p14:creationId xmlns:p14="http://schemas.microsoft.com/office/powerpoint/2010/main" val="2147599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88E40-4F07-2C3A-B0AF-45B41BA80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10791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показателей липидного спектра и биохимических маркеров повреждения почек в течение 12 месяцев: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F5457FA-C2BE-16F0-A19B-FFCC9B903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746583"/>
              </p:ext>
            </p:extLst>
          </p:nvPr>
        </p:nvGraphicFramePr>
        <p:xfrm>
          <a:off x="1497176" y="1031524"/>
          <a:ext cx="9227972" cy="56931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6993">
                  <a:extLst>
                    <a:ext uri="{9D8B030D-6E8A-4147-A177-3AD203B41FA5}">
                      <a16:colId xmlns:a16="http://schemas.microsoft.com/office/drawing/2014/main" val="1903927423"/>
                    </a:ext>
                  </a:extLst>
                </a:gridCol>
                <a:gridCol w="2306993">
                  <a:extLst>
                    <a:ext uri="{9D8B030D-6E8A-4147-A177-3AD203B41FA5}">
                      <a16:colId xmlns:a16="http://schemas.microsoft.com/office/drawing/2014/main" val="2627445770"/>
                    </a:ext>
                  </a:extLst>
                </a:gridCol>
                <a:gridCol w="2306993">
                  <a:extLst>
                    <a:ext uri="{9D8B030D-6E8A-4147-A177-3AD203B41FA5}">
                      <a16:colId xmlns:a16="http://schemas.microsoft.com/office/drawing/2014/main" val="517956834"/>
                    </a:ext>
                  </a:extLst>
                </a:gridCol>
                <a:gridCol w="2306993">
                  <a:extLst>
                    <a:ext uri="{9D8B030D-6E8A-4147-A177-3AD203B41FA5}">
                      <a16:colId xmlns:a16="http://schemas.microsoft.com/office/drawing/2014/main" val="2494828203"/>
                    </a:ext>
                  </a:extLst>
                </a:gridCol>
              </a:tblGrid>
              <a:tr h="343754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Исходно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 3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 12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96593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5,25 ± 1,3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5,1 ± 1,3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5,16 ± 1,23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3135886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1,3 ± 0,9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1,28 ± 0,7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1,26 ± 0,62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075287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ЛПВП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1,42 ± 0,3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1,49 ± 0,3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1,43 ± 0,33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2298718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ЛПНП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3,49 ± 1,34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3,12 ± 1,19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3,3 ± 1,22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878631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40,9 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[3,89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;61,4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33,7 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4,4;34,0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38,5 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4,1;34,1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9848490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Апо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2,42 ± 0,7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1,7 ± 0,2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1,69 ± 0,26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3960970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Апо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1,68 ± 0,67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0,96 ± 0,27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1,01 ± 0,27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0309134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Мочевина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6,41 ± 1,74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6,73 ± 1,98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6,49 ± 2,8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96699613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Креатинин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79,01 ± 8,1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80,3 ± 19,05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75,9 ± 17,3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1241082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СКФ по креатинину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77,0 ± 18,9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72,75 ± 14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76,6 ± 13,8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7529872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Цистатин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1,2 ± 0,26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1,15 ± 0,22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1,16 ± 0,22</a:t>
                      </a:r>
                      <a:endParaRPr lang="ru-RU" sz="1600" b="1" kern="15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5146081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СКФ по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цистатину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59,56 ± 16,9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61,5 ± 15,06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60,9 ± 15,13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7610642"/>
                  </a:ext>
                </a:extLst>
              </a:tr>
              <a:tr h="500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Альбумин в суточной моче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17,04 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5,3;25,4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19,8 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6,1;27,1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18,7 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4,8;32,3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8583033"/>
                  </a:ext>
                </a:extLst>
              </a:tr>
              <a:tr h="373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Суточный белок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0,05 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0,05;0,1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0,2 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0,1;0,9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0,1 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[</a:t>
                      </a:r>
                      <a:r>
                        <a:rPr lang="ru-RU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0,1;0,2</a:t>
                      </a:r>
                      <a:r>
                        <a:rPr lang="en-US" sz="1600" b="1" kern="150" dirty="0">
                          <a:effectLst/>
                          <a:latin typeface="Times New Roman" panose="02020603050405020304" pitchFamily="18" charset="0"/>
                          <a:ea typeface="NSimSun" panose="02010609030101010101" pitchFamily="49" charset="-122"/>
                          <a:cs typeface="Lucida Sans" panose="020B0602030504020204" pitchFamily="34" charset="0"/>
                        </a:rPr>
                        <a:t>]</a:t>
                      </a:r>
                      <a:endParaRPr lang="ru-RU" sz="16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1353725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2467D7-7A81-212C-6CA4-BF5CD8FE9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5071" y="322809"/>
            <a:ext cx="688908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08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C1ABE-27E5-FFB6-45F6-B8768CEE6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2479"/>
            <a:ext cx="10515600" cy="66357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0F57CF-9915-9674-E305-786CAF131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4121" y="236645"/>
            <a:ext cx="688908" cy="463336"/>
          </a:xfrm>
          <a:prstGeom prst="rect">
            <a:avLst/>
          </a:prstGeom>
        </p:spPr>
      </p:pic>
      <p:graphicFrame>
        <p:nvGraphicFramePr>
          <p:cNvPr id="5" name="Объект 11">
            <a:extLst>
              <a:ext uri="{FF2B5EF4-FFF2-40B4-BE49-F238E27FC236}">
                <a16:creationId xmlns:a16="http://schemas.microsoft.com/office/drawing/2014/main" id="{248AFAA2-4F36-5DB1-B32A-6B6D6AA6DC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607380"/>
              </p:ext>
            </p:extLst>
          </p:nvPr>
        </p:nvGraphicFramePr>
        <p:xfrm>
          <a:off x="3238497" y="1200437"/>
          <a:ext cx="5467351" cy="400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82929" y="1874542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+20% (р &lt; 0,05)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9EA376-399F-40AD-920A-D50B3F1F5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0" y="5401065"/>
            <a:ext cx="10290940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2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E92D4-606E-E692-1794-961916C17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4841538"/>
            <a:ext cx="10515600" cy="85999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*Клинический диагноз ХБП установлен согласно общепринятым критериям KDIGO.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97823D-62E3-6416-ECC3-0DC6A0FFF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952" y="622821"/>
            <a:ext cx="10515600" cy="48577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A2C242-F4E6-EC76-1261-C7444C0E9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024" y="254107"/>
            <a:ext cx="688908" cy="463336"/>
          </a:xfrm>
          <a:prstGeom prst="rect">
            <a:avLst/>
          </a:prstGeom>
        </p:spPr>
      </p:pic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536494A4-1BDC-6A17-3415-5DA8C7E5CC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9258036"/>
              </p:ext>
            </p:extLst>
          </p:nvPr>
        </p:nvGraphicFramePr>
        <p:xfrm>
          <a:off x="1465289" y="2161838"/>
          <a:ext cx="9553575" cy="267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29818" y="982370"/>
            <a:ext cx="5965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пациентов по стадиям ХБП*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72156" y="19771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34303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7" y="81905"/>
            <a:ext cx="10515600" cy="77585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прогрессирования ХБП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5389" y="1197621"/>
            <a:ext cx="5441219" cy="3277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Лабораторные: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уровней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цистатина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уровней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цистатина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ОХ, ЛПНП,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Lp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NT-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сыворотке крови,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уровня суточного белка в моче;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Клинические: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анамнезе АГ, ИМ,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стенокардии напряжения,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наличие ХСН.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1180" y="4895681"/>
            <a:ext cx="11749635" cy="1697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клинические показатели, такие как уровень сывороточного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креатинина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скорость клубочковой фильтрации (СКФ) и степень альбуминурии, оказываются недостаточными для адекватной оценки хронической болезни почек (ХБП). Сложные патогенетические механизмы развития и прогрессирования ХБП, а также результаты проведенного исследования подчеркивают необходимость применения не изолированных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биомаркеров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их комбинаций. В то же время требуется дальнейшее изучение предлагаемых комбинаций маркеров с целью подтверждения их диагностической эффективности, чувствительности и специфичности.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902026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625</Words>
  <Application>Microsoft Office PowerPoint</Application>
  <PresentationFormat>Широкоэкранный</PresentationFormat>
  <Paragraphs>122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Liberation Serif</vt:lpstr>
      <vt:lpstr>Times New Roman</vt:lpstr>
      <vt:lpstr>Wingdings</vt:lpstr>
      <vt:lpstr>Тема Office</vt:lpstr>
      <vt:lpstr>ЛАБОРАТОРНЫЕ ПРЕДИКТОРЫ ПРОГРЕССИРОВАНИЯ ХРОНИЧЕСКОЙ БОЛЕЗНИ ПОЧЕК У ПАЦИЕНТОВ С ХИБС  </vt:lpstr>
      <vt:lpstr>Цель исследования: определить маркеры прогрессирования хронической болезни почек (ХБП) у лиц пожилого возраста с хронической ишемической болезнью сердца (ХИБС)</vt:lpstr>
      <vt:lpstr>Динамика показателей липидного спектра и биохимических маркеров повреждения почек в течение 12 месяцев:</vt:lpstr>
      <vt:lpstr>Результаты</vt:lpstr>
      <vt:lpstr>  *Клинический диагноз ХБП установлен согласно общепринятым критериям KDIGO.  </vt:lpstr>
      <vt:lpstr>Маркеры прогрессирования ХБП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ЛАБОРАТОРНЫЕ ПРЕДИКТОРЫ ПРОГРЕССИРОВАНИЯ ХРОНИЧЕСКОЙ БОЛЕЗНИ ПОЧЕК У ПАЦИЕНТОВ С КАРДИАЛЬНОЙ ПАТОЛОГИЕЙ</dc:title>
  <dc:creator>User</dc:creator>
  <cp:lastModifiedBy>User</cp:lastModifiedBy>
  <cp:revision>54</cp:revision>
  <dcterms:created xsi:type="dcterms:W3CDTF">2026-03-08T08:16:12Z</dcterms:created>
  <dcterms:modified xsi:type="dcterms:W3CDTF">2026-03-11T17:52:38Z</dcterms:modified>
</cp:coreProperties>
</file>