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2436" y="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ru-RU" dirty="0"/>
              <a:t>Гемодинамические нарушения у беременных с гипертензивными</a:t>
            </a:r>
            <a:br>
              <a:rPr lang="ru-RU" dirty="0"/>
            </a:br>
            <a:r>
              <a:rPr lang="ru-RU" dirty="0"/>
              <a:t>расстройствами как предиктор задержки роста плода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365104"/>
            <a:ext cx="8856984" cy="1752600"/>
          </a:xfrm>
        </p:spPr>
        <p:txBody>
          <a:bodyPr>
            <a:noAutofit/>
          </a:bodyPr>
          <a:lstStyle/>
          <a:p>
            <a:r>
              <a:rPr lang="ru-RU" sz="2800" dirty="0"/>
              <a:t>Виктор Светлана Александровна, </a:t>
            </a:r>
          </a:p>
          <a:p>
            <a:r>
              <a:rPr lang="ru-RU" sz="2800" dirty="0"/>
              <a:t>заведующий лабораторией акушерской и гинекологической</a:t>
            </a:r>
            <a:br>
              <a:rPr lang="ru-RU" sz="2800" dirty="0"/>
            </a:br>
            <a:r>
              <a:rPr lang="ru-RU" sz="2800" dirty="0"/>
              <a:t>патологии РНПЦ "Мать и дитя", к.м.н.</a:t>
            </a:r>
          </a:p>
        </p:txBody>
      </p:sp>
    </p:spTree>
    <p:extLst>
      <p:ext uri="{BB962C8B-B14F-4D97-AF65-F5344CB8AC3E}">
        <p14:creationId xmlns:p14="http://schemas.microsoft.com/office/powerpoint/2010/main" val="173591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432048"/>
          </a:xfrm>
        </p:spPr>
        <p:txBody>
          <a:bodyPr>
            <a:noAutofit/>
          </a:bodyPr>
          <a:lstStyle/>
          <a:p>
            <a:pPr algn="l"/>
            <a:r>
              <a:rPr lang="ru-RU" sz="3200" b="1" dirty="0"/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4525963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Гипертензивные расстройства (ГР) во время беременности остаются одной из наиболее актуальных проблем современного акушерства и являются ведущей причиной материнской и перинатальной заболеваемости.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данным мета-анализа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F.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., 2021, 152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когортных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исследования с участием 1 426 742 беременных женщин с ГР и 36 374 542 беременных женщин без ГР), оценивающего связь ГР во время беременности с неблагоприятными перинатальными исходами, были установлены более высокие риски развития перинатальной смертности (отношение шансов (ОШ) 2,86), задержки роста плода (ЗРП) (ОШ 5,48) и маловесного к сроку гестации плода (ОШ 3,39) у данной категории пациенток.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Оценка гемодинамических показателей является обязательным диагностическим исследованием у беременных женщин с ГР. По данным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Eguchi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K.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(2016) показатели СМАД были более информативны для прогнозирования ЗРП (ОШ 1,74 (95% ДИ 1,28–2,38), р&lt;0,001) по сравнению с показателями офисного измерения артериального давления (АД) (ОШ 1,40 (95% ДИ 0,92–2,13), р=0,11). Учитывая преимущества СМАД перед домашним или офисным измерением АД актуальным является оценка его показателей у женщин с ГР для выделения прогностических маркеров ЗРП.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9386" y="515719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установить взаимосвязь между гемодинамическими показателями и развитием замедленного роста и недостаточности питания плода у беременных женщин с гипертензивными расстройствами.</a:t>
            </a:r>
          </a:p>
        </p:txBody>
      </p:sp>
    </p:spTree>
    <p:extLst>
      <p:ext uri="{BB962C8B-B14F-4D97-AF65-F5344CB8AC3E}">
        <p14:creationId xmlns:p14="http://schemas.microsoft.com/office/powerpoint/2010/main" val="175204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08" y="1027347"/>
            <a:ext cx="2376264" cy="432048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методы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401801"/>
              </p:ext>
            </p:extLst>
          </p:nvPr>
        </p:nvGraphicFramePr>
        <p:xfrm>
          <a:off x="61407" y="3429000"/>
          <a:ext cx="5097130" cy="215341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1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=124)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=21)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Возраст, лет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(30–38)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(27–36)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0,214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родоразрешения, дней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(265–279)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(253–271)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тела новорожденного, г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(3095–3620)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2460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(2260–2630)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&lt;0,001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5800" y="2537692"/>
            <a:ext cx="5102737" cy="92333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Характеристика беременных женщин групп исследования и их новорожденных детей,   Me (Q</a:t>
            </a:r>
            <a:r>
              <a:rPr kumimoji="0" lang="ru-RU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–Q</a:t>
            </a:r>
            <a:r>
              <a:rPr kumimoji="0" lang="ru-RU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470397" y="807175"/>
            <a:ext cx="1610722" cy="540000"/>
            <a:chOff x="3477634" y="1670424"/>
            <a:chExt cx="1610722" cy="54000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477634" y="1670424"/>
              <a:ext cx="1610722" cy="540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3493450" y="1686240"/>
              <a:ext cx="1579090" cy="508368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Группа 1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655840" y="1447736"/>
            <a:ext cx="3236401" cy="913867"/>
            <a:chOff x="2920745" y="2487810"/>
            <a:chExt cx="2724501" cy="913867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920745" y="2487810"/>
              <a:ext cx="2724501" cy="91386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6"/>
            <p:cNvSpPr/>
            <p:nvPr/>
          </p:nvSpPr>
          <p:spPr>
            <a:xfrm>
              <a:off x="2947511" y="2514576"/>
              <a:ext cx="2670969" cy="86033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124 беременные женщины без замедленного роста и недостаточности питания плода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04248" y="791359"/>
            <a:ext cx="1367759" cy="540000"/>
            <a:chOff x="6634768" y="1670424"/>
            <a:chExt cx="1040195" cy="540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634768" y="1670424"/>
              <a:ext cx="1040195" cy="540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8"/>
            <p:cNvSpPr/>
            <p:nvPr/>
          </p:nvSpPr>
          <p:spPr>
            <a:xfrm>
              <a:off x="6650584" y="1686240"/>
              <a:ext cx="1008563" cy="508368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Группа 2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141067" y="1431689"/>
            <a:ext cx="2882294" cy="945960"/>
            <a:chOff x="5957304" y="2487810"/>
            <a:chExt cx="2395123" cy="94596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957304" y="2487810"/>
              <a:ext cx="2395123" cy="94596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6" name="Скругленный прямоугольник 10"/>
            <p:cNvSpPr/>
            <p:nvPr/>
          </p:nvSpPr>
          <p:spPr>
            <a:xfrm>
              <a:off x="5985010" y="2515516"/>
              <a:ext cx="2367417" cy="890548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 беременная с замедленным ростом и недостаточностью питания плода 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640482" y="59512"/>
            <a:ext cx="6397988" cy="750470"/>
            <a:chOff x="3136487" y="325383"/>
            <a:chExt cx="4150011" cy="334598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136487" y="325383"/>
              <a:ext cx="4150011" cy="334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3146287" y="335183"/>
              <a:ext cx="4130411" cy="314998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145 беременных женщины с гипертензивными расстройствами, получавших медицинскую помощь в РНПЦ «Мать и дитя»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55800" y="5738437"/>
            <a:ext cx="50780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870585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Статистическую обработку материала выполнили с использованием статистической программы «STATISTICA 10». Статистически значимыми принимали различия при p&lt;0,05.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CFBF62-6F94-4BAA-913D-4847B2324C97}"/>
              </a:ext>
            </a:extLst>
          </p:cNvPr>
          <p:cNvSpPr txBox="1"/>
          <p:nvPr/>
        </p:nvSpPr>
        <p:spPr>
          <a:xfrm>
            <a:off x="5813777" y="2537692"/>
            <a:ext cx="323640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- систолическое АД;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ДАД - диастолическое АД;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СрАД- среднее АД;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 - пульсовое АД;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- степень ночного снижения АД.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10–20% - нормальная СНС АД («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dipper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менее 10% – недостаточная СНС АД («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non-dipper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менее 0% – устойчивое повышение ночного АД («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peaker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более 20% – повышенная СНС АД («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over-dipper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  <p:extLst>
      <p:ext uri="{BB962C8B-B14F-4D97-AF65-F5344CB8AC3E}">
        <p14:creationId xmlns:p14="http://schemas.microsoft.com/office/powerpoint/2010/main" val="28743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1106" y="80246"/>
            <a:ext cx="233975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/>
              <a:t>Результаты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27495"/>
              </p:ext>
            </p:extLst>
          </p:nvPr>
        </p:nvGraphicFramePr>
        <p:xfrm>
          <a:off x="3208640" y="73477"/>
          <a:ext cx="5832646" cy="35209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08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8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86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94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Показатель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1 (</a:t>
                      </a:r>
                      <a:r>
                        <a:rPr lang="en-US" sz="1600" dirty="0">
                          <a:effectLst/>
                        </a:rPr>
                        <a:t>n</a:t>
                      </a:r>
                      <a:r>
                        <a:rPr lang="ru-RU" sz="1600" dirty="0">
                          <a:effectLst/>
                        </a:rPr>
                        <a:t>=124)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2 (</a:t>
                      </a:r>
                      <a:r>
                        <a:rPr lang="en-US" sz="1600" dirty="0">
                          <a:effectLst/>
                        </a:rPr>
                        <a:t>n</a:t>
                      </a:r>
                      <a:r>
                        <a:rPr lang="ru-RU" sz="1600" dirty="0">
                          <a:effectLst/>
                        </a:rPr>
                        <a:t>=21)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6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 весь период СМАД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ДАД, мм.рт.ст.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 (65–78)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75 (70–81)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0,033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ДАД мин, </a:t>
                      </a:r>
                      <a:r>
                        <a:rPr lang="ru-RU" sz="1600" dirty="0" err="1">
                          <a:effectLst/>
                        </a:rPr>
                        <a:t>мм.рт.ст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49 (45–53)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53 (49–58)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0,033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68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 период бодрствования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ДАД, мм.рт.ст.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73 (69–81)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79 (73–87)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0,009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СрАД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мм.рт.ст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93 (88–99)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98 (96–107)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0,020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ДАД мин, </a:t>
                      </a:r>
                      <a:r>
                        <a:rPr lang="ru-RU" sz="1600" dirty="0" err="1">
                          <a:effectLst/>
                        </a:rPr>
                        <a:t>мм.рт.ст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51 (46–57)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60 (58–63)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0,001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6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СрАД</a:t>
                      </a:r>
                      <a:r>
                        <a:rPr lang="ru-RU" sz="1600" dirty="0">
                          <a:effectLst/>
                        </a:rPr>
                        <a:t> мин, </a:t>
                      </a:r>
                      <a:r>
                        <a:rPr lang="ru-RU" sz="1600" dirty="0" err="1">
                          <a:effectLst/>
                        </a:rPr>
                        <a:t>мм.рт.ст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72 (67–81)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79 (74–85)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0,025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0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 период сна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ПАД, </a:t>
                      </a:r>
                      <a:r>
                        <a:rPr lang="ru-RU" sz="1600" dirty="0" err="1">
                          <a:effectLst/>
                        </a:rPr>
                        <a:t>мм.рт.ст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 (47–55)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46 (45–51)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0,033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02" marR="650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702245"/>
            <a:ext cx="3131840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lnSpc>
                <a:spcPct val="90000"/>
              </a:lnSpc>
              <a:buFont typeface="Arial" pitchFamily="34" charset="0"/>
              <a:buChar char="•"/>
              <a:tabLst>
                <a:tab pos="265113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весь период СМАД в группе 2 отмечались более высокие значения среднего ДАД и минимального ДАД. Показатели САД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СрАД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статистически значимо не различались.</a:t>
            </a:r>
          </a:p>
          <a:p>
            <a:pPr indent="265113" algn="just">
              <a:lnSpc>
                <a:spcPct val="90000"/>
              </a:lnSpc>
              <a:buFont typeface="Arial" pitchFamily="34" charset="0"/>
              <a:buChar char="•"/>
              <a:tabLst>
                <a:tab pos="265113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период бодрствования в группе 2 были зафиксированы более высокие уровни ДАД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СрАД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а также более высокие значения минимального ДАД и минимального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СрАД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265113" algn="just">
              <a:lnSpc>
                <a:spcPct val="90000"/>
              </a:lnSpc>
              <a:buFont typeface="Arial" pitchFamily="34" charset="0"/>
              <a:buChar char="•"/>
              <a:tabLst>
                <a:tab pos="265113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период сна статистически значимые различия были выявлены только по значению ПАД, которое было выше в группе 1.</a:t>
            </a:r>
          </a:p>
          <a:p>
            <a:pPr indent="265113" algn="just">
              <a:lnSpc>
                <a:spcPct val="90000"/>
              </a:lnSpc>
              <a:buFont typeface="Arial" pitchFamily="34" charset="0"/>
              <a:buChar char="•"/>
              <a:tabLst>
                <a:tab pos="265113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Более выраженное ночное снижение АД наблюдалось в группе ГР2 со статистически значимым преобладанием повышенной СНС ДАД («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over-dipper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в группе ГР2 в 8 (38,1%) случаях и в группе ГР1 в 17 (13,7%) случаях, р=0,015).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787223"/>
              </p:ext>
            </p:extLst>
          </p:nvPr>
        </p:nvGraphicFramePr>
        <p:xfrm>
          <a:off x="3208639" y="3943663"/>
          <a:ext cx="5832647" cy="264414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48011">
                  <a:extLst>
                    <a:ext uri="{9D8B030D-6E8A-4147-A177-3AD203B41FA5}">
                      <a16:colId xmlns:a16="http://schemas.microsoft.com/office/drawing/2014/main" val="39884387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3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Группа ГР1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</a:t>
                      </a:r>
                      <a:r>
                        <a:rPr lang="en-US" sz="1600">
                          <a:effectLst/>
                        </a:rPr>
                        <a:t>n</a:t>
                      </a:r>
                      <a:r>
                        <a:rPr lang="ru-RU" sz="1600">
                          <a:effectLst/>
                        </a:rPr>
                        <a:t>=124)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Группа ГР2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</a:t>
                      </a:r>
                      <a:r>
                        <a:rPr lang="en-US" sz="1600">
                          <a:effectLst/>
                        </a:rPr>
                        <a:t>n</a:t>
                      </a:r>
                      <a:r>
                        <a:rPr lang="ru-RU" sz="1600">
                          <a:effectLst/>
                        </a:rPr>
                        <a:t>=21)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СНС САД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dippers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26 (21,0)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8 (38,1)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en-US" sz="1600" dirty="0">
                          <a:effectLst/>
                        </a:rPr>
                        <a:t>151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non-dippers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76 (61,3)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10 (47,6)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r>
                        <a:rPr lang="ru-RU" sz="1600" dirty="0">
                          <a:effectLst/>
                        </a:rPr>
                        <a:t>,238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over-dippers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1 (4,8)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r>
                        <a:rPr lang="ru-RU" sz="1600">
                          <a:effectLst/>
                        </a:rPr>
                        <a:t>,145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night-peakers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22 (17,7)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2 (9,5)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0,528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СНС ДАД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dippers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58 (46,8)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8 (38,1)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r>
                        <a:rPr lang="ru-RU" sz="1600" dirty="0">
                          <a:effectLst/>
                        </a:rPr>
                        <a:t>,616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non-dippers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38 (30,6)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4 (19,0)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r>
                        <a:rPr lang="ru-RU" sz="1600" dirty="0">
                          <a:effectLst/>
                        </a:rPr>
                        <a:t>,435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over-dippers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17 (13,7)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8 (38,1)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</a:t>
                      </a:r>
                      <a:r>
                        <a:rPr lang="ru-RU" sz="1600" b="1" dirty="0">
                          <a:effectLst/>
                        </a:rPr>
                        <a:t>,</a:t>
                      </a:r>
                      <a:r>
                        <a:rPr lang="en-US" sz="1600" b="1" dirty="0">
                          <a:effectLst/>
                        </a:rPr>
                        <a:t>015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Times New Roman"/>
                        <a:buChar char="-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night-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</a:rPr>
                        <a:t>peakers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11 (8,9)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1 (4,8)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r>
                        <a:rPr lang="ru-RU" sz="1600" dirty="0">
                          <a:effectLst/>
                        </a:rPr>
                        <a:t>,455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420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00" y="658862"/>
            <a:ext cx="5462028" cy="608250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1192E5-7032-45BF-99AE-D7DFF928E1BB}"/>
              </a:ext>
            </a:extLst>
          </p:cNvPr>
          <p:cNvSpPr txBox="1"/>
          <p:nvPr/>
        </p:nvSpPr>
        <p:spPr>
          <a:xfrm>
            <a:off x="123528" y="0"/>
            <a:ext cx="8896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Патогенетические механизмы развития замедления роста и недостаточности питания плода у беременных женщин с гипертензивными расстройствами</a:t>
            </a:r>
            <a:endParaRPr lang="ru-BY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4099D1-3513-4781-8D72-6E3E342D0AFC}"/>
              </a:ext>
            </a:extLst>
          </p:cNvPr>
          <p:cNvSpPr txBox="1"/>
          <p:nvPr/>
        </p:nvSpPr>
        <p:spPr>
          <a:xfrm>
            <a:off x="6011915" y="1196752"/>
            <a:ext cx="2936794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овышенная СНС ДАД является критическим фактором, который вместо физиологического снижения гемодинамической нагрузки вызывает дефицит маточно-плацентарного кровоснабжения.</a:t>
            </a:r>
            <a:endParaRPr lang="ru-BY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256FB7-6FA3-4DEC-BF01-3E735B66E0CF}"/>
              </a:ext>
            </a:extLst>
          </p:cNvPr>
          <p:cNvSpPr txBox="1"/>
          <p:nvPr/>
        </p:nvSpPr>
        <p:spPr>
          <a:xfrm>
            <a:off x="5940152" y="4725144"/>
            <a:ext cx="308032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Over-dippers</a:t>
            </a:r>
            <a:r>
              <a:rPr lang="ru-RU" dirty="0"/>
              <a:t> СНС ДАД – фактор риска замедленного роста и недостаточности питания плода</a:t>
            </a:r>
          </a:p>
          <a:p>
            <a:r>
              <a:rPr lang="ru-RU" dirty="0"/>
              <a:t>ОШ 3,87 (95% ДИ 1,40–10,73)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94068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E351B3-B284-412B-8969-F9F7A7A2F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66018"/>
            <a:ext cx="8640960" cy="4525963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данные обосновывают целесообразность включения в программу оказания медицинской помощи беременным с гипертензивными расстройствами выполнения суточного мониторирования артериального давления для оценки ночной гемодинамики и выявления нарушения циркадного ритма по типу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over-dipper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как значимого фактора риска замедления роста и недостаточности питания плода – ОШ 3,87 (95% ДИ 1,40–10,73).</a:t>
            </a:r>
          </a:p>
          <a:p>
            <a:pPr algn="just"/>
            <a:endParaRPr lang="ru-B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DE2E7F4-BD87-4926-9A19-E3A502BAC7ED}"/>
              </a:ext>
            </a:extLst>
          </p:cNvPr>
          <p:cNvSpPr txBox="1">
            <a:spLocks/>
          </p:cNvSpPr>
          <p:nvPr/>
        </p:nvSpPr>
        <p:spPr>
          <a:xfrm>
            <a:off x="251520" y="404664"/>
            <a:ext cx="237626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</p:spTree>
    <p:extLst>
      <p:ext uri="{BB962C8B-B14F-4D97-AF65-F5344CB8AC3E}">
        <p14:creationId xmlns:p14="http://schemas.microsoft.com/office/powerpoint/2010/main" val="3229438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948</Words>
  <Application>Microsoft Office PowerPoint</Application>
  <PresentationFormat>Экран (4:3)</PresentationFormat>
  <Paragraphs>134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Гемодинамические нарушения у беременных с гипертензивными расстройствами как предиктор задержки роста плода</vt:lpstr>
      <vt:lpstr>Актуальность</vt:lpstr>
      <vt:lpstr>Материалы и методы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Гемодинамические нарушения у беременных с гипертензивными расстройствами как предиктор задержки роста плода</dc:title>
  <dc:creator>Администратор</dc:creator>
  <cp:lastModifiedBy>Заведующий ЛАиГП</cp:lastModifiedBy>
  <cp:revision>24</cp:revision>
  <dcterms:created xsi:type="dcterms:W3CDTF">2026-02-28T17:39:41Z</dcterms:created>
  <dcterms:modified xsi:type="dcterms:W3CDTF">2026-03-16T07:38:33Z</dcterms:modified>
</cp:coreProperties>
</file>