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65" r:id="rId6"/>
    <p:sldId id="266" r:id="rId7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Заведующий ЛАиГП" initials="ЗЛ" lastIdx="1" clrIdx="0">
    <p:extLst>
      <p:ext uri="{19B8F6BF-5375-455C-9EA6-DF929625EA0E}">
        <p15:presenceInfo xmlns:p15="http://schemas.microsoft.com/office/powerpoint/2012/main" userId="S-1-5-21-958784587-2911613368-2408387380-23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92"/>
    <a:srgbClr val="007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00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06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793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224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17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8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64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9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117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34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7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87D9F-87EE-42CF-A66B-146662F6D3F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7304C-43C6-4DDA-850B-349297FA5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76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929987"/>
            <a:ext cx="8136904" cy="1470025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rgbClr val="0072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СМАД в стратификации риска поздней преэклампсии у беременных с гипертензивными расстройствами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3886200"/>
            <a:ext cx="8757221" cy="1752600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006C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Васильев Сергей Алексеевич</a:t>
            </a:r>
          </a:p>
          <a:p>
            <a:pPr algn="l"/>
            <a:r>
              <a:rPr lang="ru-RU" b="1" dirty="0">
                <a:solidFill>
                  <a:srgbClr val="006C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 РНПЦ "Мать и дитя", к.м.н., доцент</a:t>
            </a:r>
          </a:p>
        </p:txBody>
      </p:sp>
    </p:spTree>
    <p:extLst>
      <p:ext uri="{BB962C8B-B14F-4D97-AF65-F5344CB8AC3E}">
        <p14:creationId xmlns:p14="http://schemas.microsoft.com/office/powerpoint/2010/main" val="3543381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8" descr="light_shadow_m">
            <a:extLst>
              <a:ext uri="{FF2B5EF4-FFF2-40B4-BE49-F238E27FC236}">
                <a16:creationId xmlns:a16="http://schemas.microsoft.com/office/drawing/2014/main" id="{04A3BC8E-F884-46CF-8965-435364E51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48000" contrast="-24000"/>
          </a:blip>
          <a:srcRect/>
          <a:stretch>
            <a:fillRect/>
          </a:stretch>
        </p:blipFill>
        <p:spPr bwMode="auto">
          <a:xfrm rot="3710825">
            <a:off x="2436807" y="3545858"/>
            <a:ext cx="3834912" cy="519798"/>
          </a:xfrm>
          <a:prstGeom prst="rect">
            <a:avLst/>
          </a:prstGeom>
          <a:noFill/>
        </p:spPr>
      </p:pic>
      <p:pic>
        <p:nvPicPr>
          <p:cNvPr id="41" name="Picture 3" descr="light_shadow_m">
            <a:extLst>
              <a:ext uri="{FF2B5EF4-FFF2-40B4-BE49-F238E27FC236}">
                <a16:creationId xmlns:a16="http://schemas.microsoft.com/office/drawing/2014/main" id="{38E0987A-1695-400B-BFD3-20A252752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48000" contrast="-24000"/>
          </a:blip>
          <a:srcRect/>
          <a:stretch>
            <a:fillRect/>
          </a:stretch>
        </p:blipFill>
        <p:spPr bwMode="auto">
          <a:xfrm rot="17741843">
            <a:off x="-119630" y="3588913"/>
            <a:ext cx="3508390" cy="556867"/>
          </a:xfrm>
          <a:prstGeom prst="rect">
            <a:avLst/>
          </a:prstGeom>
          <a:noFill/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04A3D8-10AC-477B-BD88-978AF4C4E008}"/>
              </a:ext>
            </a:extLst>
          </p:cNvPr>
          <p:cNvSpPr txBox="1">
            <a:spLocks/>
          </p:cNvSpPr>
          <p:nvPr/>
        </p:nvSpPr>
        <p:spPr>
          <a:xfrm>
            <a:off x="107504" y="59147"/>
            <a:ext cx="8229600" cy="457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/>
              <a:t>Актуальность исследования</a:t>
            </a:r>
            <a:endParaRPr lang="ru-BY" sz="2800" b="1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D55E55D4-28C8-4295-88C6-D8F7AAD1B013}"/>
              </a:ext>
            </a:extLst>
          </p:cNvPr>
          <p:cNvSpPr txBox="1">
            <a:spLocks/>
          </p:cNvSpPr>
          <p:nvPr/>
        </p:nvSpPr>
        <p:spPr>
          <a:xfrm>
            <a:off x="107504" y="516315"/>
            <a:ext cx="8928992" cy="16165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Преэклампсия - одно из наиболее грозных акушерских осложнений, ведущая причина материнской и перинатальной заболеваемости и смертности во всем мире.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Удельный вес гипертензивных расстройств во время беременности: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	 по данным литературы - 10–20%;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	 в Республике Беларусь - 16,4% в 2024 году. </a:t>
            </a:r>
            <a:endParaRPr lang="ru-BY" sz="16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E0D5E6-DD5B-4609-825A-3450CD098239}"/>
              </a:ext>
            </a:extLst>
          </p:cNvPr>
          <p:cNvSpPr txBox="1"/>
          <p:nvPr/>
        </p:nvSpPr>
        <p:spPr>
          <a:xfrm>
            <a:off x="52042" y="5568782"/>
            <a:ext cx="89708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В клинических протоколах в акушерстве и гинекологии (постановление МЗ РБ от 19.02.2018 № 17) женщинам с гипертензивными расстройствами рекомендован профиль АД, под которым понимают повторные измерения в условиях медицинского учреждения или в домашних условиях. При этом такой высокоинформативный метод, как суточное мониторирование артериального давления (СМАД), не включен в перечень обязательных исследований при хронической или гестационной АГ.</a:t>
            </a:r>
            <a:endParaRPr lang="ru-BY" sz="1600" dirty="0"/>
          </a:p>
        </p:txBody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45D28D1E-0600-4682-A2E7-9C529889A38E}"/>
              </a:ext>
            </a:extLst>
          </p:cNvPr>
          <p:cNvSpPr>
            <a:spLocks/>
          </p:cNvSpPr>
          <p:nvPr/>
        </p:nvSpPr>
        <p:spPr bwMode="gray">
          <a:xfrm>
            <a:off x="650077" y="2253539"/>
            <a:ext cx="2097087" cy="2016125"/>
          </a:xfrm>
          <a:custGeom>
            <a:avLst/>
            <a:gdLst/>
            <a:ahLst/>
            <a:cxnLst>
              <a:cxn ang="0">
                <a:pos x="763" y="102"/>
              </a:cxn>
              <a:cxn ang="0">
                <a:pos x="1209" y="244"/>
              </a:cxn>
              <a:cxn ang="0">
                <a:pos x="1325" y="314"/>
              </a:cxn>
              <a:cxn ang="0">
                <a:pos x="843" y="267"/>
              </a:cxn>
              <a:cxn ang="0">
                <a:pos x="305" y="1479"/>
              </a:cxn>
              <a:cxn ang="0">
                <a:pos x="0" y="1303"/>
              </a:cxn>
              <a:cxn ang="0">
                <a:pos x="763" y="102"/>
              </a:cxn>
            </a:cxnLst>
            <a:rect l="0" t="0" r="r" b="b"/>
            <a:pathLst>
              <a:path w="1335" h="1479">
                <a:moveTo>
                  <a:pt x="763" y="102"/>
                </a:moveTo>
                <a:cubicBezTo>
                  <a:pt x="920" y="0"/>
                  <a:pt x="1137" y="178"/>
                  <a:pt x="1209" y="244"/>
                </a:cubicBezTo>
                <a:cubicBezTo>
                  <a:pt x="1281" y="310"/>
                  <a:pt x="1335" y="312"/>
                  <a:pt x="1325" y="314"/>
                </a:cubicBezTo>
                <a:cubicBezTo>
                  <a:pt x="1262" y="339"/>
                  <a:pt x="1010" y="74"/>
                  <a:pt x="843" y="267"/>
                </a:cubicBezTo>
                <a:cubicBezTo>
                  <a:pt x="554" y="534"/>
                  <a:pt x="389" y="1337"/>
                  <a:pt x="305" y="1479"/>
                </a:cubicBezTo>
                <a:lnTo>
                  <a:pt x="0" y="1303"/>
                </a:lnTo>
                <a:cubicBezTo>
                  <a:pt x="76" y="1074"/>
                  <a:pt x="398" y="270"/>
                  <a:pt x="763" y="102"/>
                </a:cubicBez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0"/>
                  <a:invGamma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Freeform 5">
            <a:extLst>
              <a:ext uri="{FF2B5EF4-FFF2-40B4-BE49-F238E27FC236}">
                <a16:creationId xmlns:a16="http://schemas.microsoft.com/office/drawing/2014/main" id="{2E306ED1-F432-4F1F-A52C-30FCB452E28D}"/>
              </a:ext>
            </a:extLst>
          </p:cNvPr>
          <p:cNvSpPr>
            <a:spLocks/>
          </p:cNvSpPr>
          <p:nvPr/>
        </p:nvSpPr>
        <p:spPr bwMode="gray">
          <a:xfrm flipH="1">
            <a:off x="3316179" y="2243667"/>
            <a:ext cx="1875738" cy="2092245"/>
          </a:xfrm>
          <a:custGeom>
            <a:avLst/>
            <a:gdLst/>
            <a:ahLst/>
            <a:cxnLst>
              <a:cxn ang="0">
                <a:pos x="763" y="102"/>
              </a:cxn>
              <a:cxn ang="0">
                <a:pos x="1209" y="244"/>
              </a:cxn>
              <a:cxn ang="0">
                <a:pos x="1325" y="314"/>
              </a:cxn>
              <a:cxn ang="0">
                <a:pos x="843" y="267"/>
              </a:cxn>
              <a:cxn ang="0">
                <a:pos x="305" y="1479"/>
              </a:cxn>
              <a:cxn ang="0">
                <a:pos x="0" y="1303"/>
              </a:cxn>
              <a:cxn ang="0">
                <a:pos x="763" y="102"/>
              </a:cxn>
            </a:cxnLst>
            <a:rect l="0" t="0" r="r" b="b"/>
            <a:pathLst>
              <a:path w="1335" h="1479">
                <a:moveTo>
                  <a:pt x="763" y="102"/>
                </a:moveTo>
                <a:cubicBezTo>
                  <a:pt x="920" y="0"/>
                  <a:pt x="1137" y="178"/>
                  <a:pt x="1209" y="244"/>
                </a:cubicBezTo>
                <a:cubicBezTo>
                  <a:pt x="1281" y="310"/>
                  <a:pt x="1335" y="312"/>
                  <a:pt x="1325" y="314"/>
                </a:cubicBezTo>
                <a:cubicBezTo>
                  <a:pt x="1262" y="339"/>
                  <a:pt x="1010" y="74"/>
                  <a:pt x="843" y="267"/>
                </a:cubicBezTo>
                <a:cubicBezTo>
                  <a:pt x="554" y="534"/>
                  <a:pt x="389" y="1337"/>
                  <a:pt x="305" y="1479"/>
                </a:cubicBezTo>
                <a:lnTo>
                  <a:pt x="0" y="1303"/>
                </a:lnTo>
                <a:cubicBezTo>
                  <a:pt x="76" y="1074"/>
                  <a:pt x="398" y="270"/>
                  <a:pt x="763" y="102"/>
                </a:cubicBez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0"/>
                  <a:invGamma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4" name="Group 6">
            <a:extLst>
              <a:ext uri="{FF2B5EF4-FFF2-40B4-BE49-F238E27FC236}">
                <a16:creationId xmlns:a16="http://schemas.microsoft.com/office/drawing/2014/main" id="{001A3F09-2120-4EF8-BC72-BE53EED595FE}"/>
              </a:ext>
            </a:extLst>
          </p:cNvPr>
          <p:cNvGrpSpPr>
            <a:grpSpLocks/>
          </p:cNvGrpSpPr>
          <p:nvPr/>
        </p:nvGrpSpPr>
        <p:grpSpPr bwMode="auto">
          <a:xfrm>
            <a:off x="2685935" y="2175324"/>
            <a:ext cx="625475" cy="2103438"/>
            <a:chOff x="2687" y="1542"/>
            <a:chExt cx="398" cy="1542"/>
          </a:xfrm>
        </p:grpSpPr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655FEB6B-91E4-476E-A570-B113F4F27717}"/>
                </a:ext>
              </a:extLst>
            </p:cNvPr>
            <p:cNvSpPr>
              <a:spLocks/>
            </p:cNvSpPr>
            <p:nvPr/>
          </p:nvSpPr>
          <p:spPr bwMode="gray">
            <a:xfrm>
              <a:off x="2687" y="1542"/>
              <a:ext cx="398" cy="1542"/>
            </a:xfrm>
            <a:custGeom>
              <a:avLst/>
              <a:gdLst/>
              <a:ahLst/>
              <a:cxnLst>
                <a:cxn ang="0">
                  <a:pos x="229" y="318"/>
                </a:cxn>
                <a:cxn ang="0">
                  <a:pos x="80" y="240"/>
                </a:cxn>
                <a:cxn ang="0">
                  <a:pos x="10" y="1542"/>
                </a:cxn>
                <a:cxn ang="0">
                  <a:pos x="362" y="1525"/>
                </a:cxn>
                <a:cxn ang="0">
                  <a:pos x="229" y="318"/>
                </a:cxn>
              </a:cxnLst>
              <a:rect l="0" t="0" r="r" b="b"/>
              <a:pathLst>
                <a:path w="398" h="1542">
                  <a:moveTo>
                    <a:pt x="229" y="318"/>
                  </a:moveTo>
                  <a:cubicBezTo>
                    <a:pt x="169" y="114"/>
                    <a:pt x="110" y="0"/>
                    <a:pt x="80" y="240"/>
                  </a:cubicBezTo>
                  <a:cubicBezTo>
                    <a:pt x="50" y="480"/>
                    <a:pt x="0" y="1379"/>
                    <a:pt x="10" y="1542"/>
                  </a:cubicBezTo>
                  <a:lnTo>
                    <a:pt x="362" y="1525"/>
                  </a:lnTo>
                  <a:cubicBezTo>
                    <a:pt x="398" y="1321"/>
                    <a:pt x="289" y="522"/>
                    <a:pt x="2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9F1DBC3F-B8A4-4C83-A24C-4AD55FD33F91}"/>
                </a:ext>
              </a:extLst>
            </p:cNvPr>
            <p:cNvSpPr>
              <a:spLocks/>
            </p:cNvSpPr>
            <p:nvPr/>
          </p:nvSpPr>
          <p:spPr bwMode="gray">
            <a:xfrm>
              <a:off x="2811" y="1889"/>
              <a:ext cx="34" cy="562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34" y="241"/>
                </a:cxn>
                <a:cxn ang="0">
                  <a:pos x="19" y="562"/>
                </a:cxn>
                <a:cxn ang="0">
                  <a:pos x="2" y="233"/>
                </a:cxn>
                <a:cxn ang="0">
                  <a:pos x="9" y="1"/>
                </a:cxn>
              </a:cxnLst>
              <a:rect l="0" t="0" r="r" b="b"/>
              <a:pathLst>
                <a:path w="34" h="562">
                  <a:moveTo>
                    <a:pt x="9" y="1"/>
                  </a:moveTo>
                  <a:cubicBezTo>
                    <a:pt x="14" y="2"/>
                    <a:pt x="32" y="148"/>
                    <a:pt x="34" y="241"/>
                  </a:cubicBezTo>
                  <a:cubicBezTo>
                    <a:pt x="29" y="338"/>
                    <a:pt x="14" y="562"/>
                    <a:pt x="19" y="562"/>
                  </a:cubicBezTo>
                  <a:cubicBezTo>
                    <a:pt x="13" y="561"/>
                    <a:pt x="4" y="326"/>
                    <a:pt x="2" y="233"/>
                  </a:cubicBezTo>
                  <a:cubicBezTo>
                    <a:pt x="0" y="140"/>
                    <a:pt x="4" y="0"/>
                    <a:pt x="9" y="1"/>
                  </a:cubicBez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50000">
                  <a:schemeClr val="tx1"/>
                </a:gs>
                <a:gs pos="100000">
                  <a:srgbClr val="B2B2B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9" name="Oval 11">
            <a:extLst>
              <a:ext uri="{FF2B5EF4-FFF2-40B4-BE49-F238E27FC236}">
                <a16:creationId xmlns:a16="http://schemas.microsoft.com/office/drawing/2014/main" id="{D6291B96-FDA1-4DE5-BF76-FE39DE9AB3E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264" y="3624402"/>
            <a:ext cx="1749425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Oval 12">
            <a:extLst>
              <a:ext uri="{FF2B5EF4-FFF2-40B4-BE49-F238E27FC236}">
                <a16:creationId xmlns:a16="http://schemas.microsoft.com/office/drawing/2014/main" id="{51C755F5-F062-4EB3-BD99-83965C00052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1877" y="3703777"/>
            <a:ext cx="1595437" cy="1582737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" name="Picture 13" descr="circuler_1">
            <a:extLst>
              <a:ext uri="{FF2B5EF4-FFF2-40B4-BE49-F238E27FC236}">
                <a16:creationId xmlns:a16="http://schemas.microsoft.com/office/drawing/2014/main" id="{4BC676E2-200A-4F00-A860-5AA7B0CFC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179027" y="3760927"/>
            <a:ext cx="1492250" cy="1457325"/>
          </a:xfrm>
          <a:prstGeom prst="rect">
            <a:avLst/>
          </a:prstGeom>
          <a:noFill/>
        </p:spPr>
      </p:pic>
      <p:sp>
        <p:nvSpPr>
          <p:cNvPr id="52" name="Oval 14">
            <a:extLst>
              <a:ext uri="{FF2B5EF4-FFF2-40B4-BE49-F238E27FC236}">
                <a16:creationId xmlns:a16="http://schemas.microsoft.com/office/drawing/2014/main" id="{76E95268-18D8-4DFF-A62D-F8140EC505A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9027" y="3760927"/>
            <a:ext cx="1482725" cy="1460500"/>
          </a:xfrm>
          <a:prstGeom prst="ellipse">
            <a:avLst/>
          </a:prstGeom>
          <a:gradFill rotWithShape="1">
            <a:gsLst>
              <a:gs pos="0">
                <a:srgbClr val="FFFF99">
                  <a:gamma/>
                  <a:shade val="26275"/>
                  <a:invGamma/>
                  <a:alpha val="89999"/>
                </a:srgbClr>
              </a:gs>
              <a:gs pos="50000">
                <a:srgbClr val="FFFF99">
                  <a:alpha val="45000"/>
                </a:srgbClr>
              </a:gs>
              <a:gs pos="100000">
                <a:srgbClr val="FFFF99">
                  <a:gamma/>
                  <a:shade val="26275"/>
                  <a:invGamma/>
                  <a:alpha val="89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Freeform 15">
            <a:extLst>
              <a:ext uri="{FF2B5EF4-FFF2-40B4-BE49-F238E27FC236}">
                <a16:creationId xmlns:a16="http://schemas.microsoft.com/office/drawing/2014/main" id="{8EC6369D-6DCD-4AAB-AB9F-801D874E9D90}"/>
              </a:ext>
            </a:extLst>
          </p:cNvPr>
          <p:cNvSpPr>
            <a:spLocks/>
          </p:cNvSpPr>
          <p:nvPr/>
        </p:nvSpPr>
        <p:spPr bwMode="gray">
          <a:xfrm>
            <a:off x="331427" y="3789502"/>
            <a:ext cx="1165225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99">
                  <a:alpha val="17999"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" name="Oval 16">
            <a:extLst>
              <a:ext uri="{FF2B5EF4-FFF2-40B4-BE49-F238E27FC236}">
                <a16:creationId xmlns:a16="http://schemas.microsoft.com/office/drawing/2014/main" id="{5CDAC95D-4223-4223-8BEF-C8C03F7C72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98084" y="3582222"/>
            <a:ext cx="1747838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" name="Oval 17">
            <a:extLst>
              <a:ext uri="{FF2B5EF4-FFF2-40B4-BE49-F238E27FC236}">
                <a16:creationId xmlns:a16="http://schemas.microsoft.com/office/drawing/2014/main" id="{A6F606B2-C862-4782-B052-CBE6239538E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71109" y="3661597"/>
            <a:ext cx="1597025" cy="1582737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6" name="Picture 18" descr="circuler_1">
            <a:extLst>
              <a:ext uri="{FF2B5EF4-FFF2-40B4-BE49-F238E27FC236}">
                <a16:creationId xmlns:a16="http://schemas.microsoft.com/office/drawing/2014/main" id="{17FB8029-4712-4017-85B4-69F03BC1E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229847" y="3718747"/>
            <a:ext cx="1490662" cy="1457325"/>
          </a:xfrm>
          <a:prstGeom prst="rect">
            <a:avLst/>
          </a:prstGeom>
          <a:noFill/>
        </p:spPr>
      </p:pic>
      <p:sp>
        <p:nvSpPr>
          <p:cNvPr id="57" name="Oval 19">
            <a:extLst>
              <a:ext uri="{FF2B5EF4-FFF2-40B4-BE49-F238E27FC236}">
                <a16:creationId xmlns:a16="http://schemas.microsoft.com/office/drawing/2014/main" id="{3728C642-4607-4FC8-97CF-6E02EAD89B0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29847" y="3718747"/>
            <a:ext cx="1481137" cy="1460500"/>
          </a:xfrm>
          <a:prstGeom prst="ellipse">
            <a:avLst/>
          </a:prstGeom>
          <a:gradFill rotWithShape="1">
            <a:gsLst>
              <a:gs pos="0">
                <a:srgbClr val="CCCCFF">
                  <a:gamma/>
                  <a:shade val="26275"/>
                  <a:invGamma/>
                  <a:alpha val="89999"/>
                </a:srgbClr>
              </a:gs>
              <a:gs pos="50000">
                <a:srgbClr val="CCCCFF">
                  <a:alpha val="45000"/>
                </a:srgbClr>
              </a:gs>
              <a:gs pos="100000">
                <a:srgbClr val="CCCCFF">
                  <a:gamma/>
                  <a:shade val="26275"/>
                  <a:invGamma/>
                  <a:alpha val="89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Freeform 20">
            <a:extLst>
              <a:ext uri="{FF2B5EF4-FFF2-40B4-BE49-F238E27FC236}">
                <a16:creationId xmlns:a16="http://schemas.microsoft.com/office/drawing/2014/main" id="{09461C70-3057-4102-A6A2-3BA2E717A7B4}"/>
              </a:ext>
            </a:extLst>
          </p:cNvPr>
          <p:cNvSpPr>
            <a:spLocks/>
          </p:cNvSpPr>
          <p:nvPr/>
        </p:nvSpPr>
        <p:spPr bwMode="gray">
          <a:xfrm>
            <a:off x="4382247" y="3747322"/>
            <a:ext cx="1163637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CCCCFF">
                  <a:alpha val="17999"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9" name="Group 21">
            <a:extLst>
              <a:ext uri="{FF2B5EF4-FFF2-40B4-BE49-F238E27FC236}">
                <a16:creationId xmlns:a16="http://schemas.microsoft.com/office/drawing/2014/main" id="{4BAD0AA7-A129-4A1D-8AE6-E20BA4B0A9F8}"/>
              </a:ext>
            </a:extLst>
          </p:cNvPr>
          <p:cNvGrpSpPr>
            <a:grpSpLocks/>
          </p:cNvGrpSpPr>
          <p:nvPr/>
        </p:nvGrpSpPr>
        <p:grpSpPr bwMode="auto">
          <a:xfrm rot="-1297425" flipH="1" flipV="1">
            <a:off x="4811597" y="4853437"/>
            <a:ext cx="1293813" cy="309562"/>
            <a:chOff x="2532" y="1051"/>
            <a:chExt cx="893" cy="246"/>
          </a:xfrm>
        </p:grpSpPr>
        <p:grpSp>
          <p:nvGrpSpPr>
            <p:cNvPr id="60" name="Group 22">
              <a:extLst>
                <a:ext uri="{FF2B5EF4-FFF2-40B4-BE49-F238E27FC236}">
                  <a16:creationId xmlns:a16="http://schemas.microsoft.com/office/drawing/2014/main" id="{EBEDB2D5-1CE3-43B1-9C84-3CCF3A73AD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66" name="AutoShape 23">
                <a:extLst>
                  <a:ext uri="{FF2B5EF4-FFF2-40B4-BE49-F238E27FC236}">
                    <a16:creationId xmlns:a16="http://schemas.microsoft.com/office/drawing/2014/main" id="{9F06C74A-6B36-4A4D-9B92-EE1A1AF13FE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7" name="AutoShape 24">
                <a:extLst>
                  <a:ext uri="{FF2B5EF4-FFF2-40B4-BE49-F238E27FC236}">
                    <a16:creationId xmlns:a16="http://schemas.microsoft.com/office/drawing/2014/main" id="{436A1E45-9D74-4A6B-A17D-C838FE8B786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AutoShape 25">
                <a:extLst>
                  <a:ext uri="{FF2B5EF4-FFF2-40B4-BE49-F238E27FC236}">
                    <a16:creationId xmlns:a16="http://schemas.microsoft.com/office/drawing/2014/main" id="{B4EC9434-0B76-4B19-BD09-AC480F83C847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9" name="AutoShape 26">
                <a:extLst>
                  <a:ext uri="{FF2B5EF4-FFF2-40B4-BE49-F238E27FC236}">
                    <a16:creationId xmlns:a16="http://schemas.microsoft.com/office/drawing/2014/main" id="{A36896B3-5714-4202-BE28-A23A23132019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1" name="Group 27">
              <a:extLst>
                <a:ext uri="{FF2B5EF4-FFF2-40B4-BE49-F238E27FC236}">
                  <a16:creationId xmlns:a16="http://schemas.microsoft.com/office/drawing/2014/main" id="{C48E326F-DC45-42C4-B305-3A75CD26A3E5}"/>
                </a:ext>
              </a:extLst>
            </p:cNvPr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62" name="AutoShape 28">
                <a:extLst>
                  <a:ext uri="{FF2B5EF4-FFF2-40B4-BE49-F238E27FC236}">
                    <a16:creationId xmlns:a16="http://schemas.microsoft.com/office/drawing/2014/main" id="{23C86E19-72C5-4684-A6C4-D34D325ACC0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" name="AutoShape 29">
                <a:extLst>
                  <a:ext uri="{FF2B5EF4-FFF2-40B4-BE49-F238E27FC236}">
                    <a16:creationId xmlns:a16="http://schemas.microsoft.com/office/drawing/2014/main" id="{FA30D69C-314A-4700-9D0D-CAD11CCCFD93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AutoShape 30">
                <a:extLst>
                  <a:ext uri="{FF2B5EF4-FFF2-40B4-BE49-F238E27FC236}">
                    <a16:creationId xmlns:a16="http://schemas.microsoft.com/office/drawing/2014/main" id="{3A9CA4BB-81FA-4CA1-B195-486F3CA3694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" name="AutoShape 31">
                <a:extLst>
                  <a:ext uri="{FF2B5EF4-FFF2-40B4-BE49-F238E27FC236}">
                    <a16:creationId xmlns:a16="http://schemas.microsoft.com/office/drawing/2014/main" id="{87126FF9-E140-4049-B365-9D643BDDD4D5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70" name="Oval 32">
            <a:extLst>
              <a:ext uri="{FF2B5EF4-FFF2-40B4-BE49-F238E27FC236}">
                <a16:creationId xmlns:a16="http://schemas.microsoft.com/office/drawing/2014/main" id="{7CD874D6-D44E-4BD4-98CA-8198E55DD5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95385" y="3577087"/>
            <a:ext cx="1747837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" name="Oval 33">
            <a:extLst>
              <a:ext uri="{FF2B5EF4-FFF2-40B4-BE49-F238E27FC236}">
                <a16:creationId xmlns:a16="http://schemas.microsoft.com/office/drawing/2014/main" id="{19C8A916-169F-4AC3-93EB-3120246FAE5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68410" y="3656462"/>
            <a:ext cx="1597025" cy="1582737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2" name="Picture 34" descr="circuler_1">
            <a:extLst>
              <a:ext uri="{FF2B5EF4-FFF2-40B4-BE49-F238E27FC236}">
                <a16:creationId xmlns:a16="http://schemas.microsoft.com/office/drawing/2014/main" id="{7555F46B-FA00-46EC-B3E8-86624C4F3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2227147" y="3713612"/>
            <a:ext cx="1490663" cy="1457325"/>
          </a:xfrm>
          <a:prstGeom prst="rect">
            <a:avLst/>
          </a:prstGeom>
          <a:noFill/>
        </p:spPr>
      </p:pic>
      <p:sp>
        <p:nvSpPr>
          <p:cNvPr id="73" name="Oval 35">
            <a:extLst>
              <a:ext uri="{FF2B5EF4-FFF2-40B4-BE49-F238E27FC236}">
                <a16:creationId xmlns:a16="http://schemas.microsoft.com/office/drawing/2014/main" id="{6E48BCE3-931F-41A4-B89F-C41DE06B35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27147" y="3713612"/>
            <a:ext cx="1481138" cy="1460500"/>
          </a:xfrm>
          <a:prstGeom prst="ellipse">
            <a:avLst/>
          </a:prstGeom>
          <a:gradFill rotWithShape="1">
            <a:gsLst>
              <a:gs pos="0">
                <a:srgbClr val="99FFCC">
                  <a:gamma/>
                  <a:shade val="26275"/>
                  <a:invGamma/>
                  <a:alpha val="89999"/>
                </a:srgbClr>
              </a:gs>
              <a:gs pos="50000">
                <a:srgbClr val="99FFCC">
                  <a:alpha val="45000"/>
                </a:srgbClr>
              </a:gs>
              <a:gs pos="100000">
                <a:srgbClr val="99FFCC">
                  <a:gamma/>
                  <a:shade val="26275"/>
                  <a:invGamma/>
                  <a:alpha val="89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" name="Freeform 36">
            <a:extLst>
              <a:ext uri="{FF2B5EF4-FFF2-40B4-BE49-F238E27FC236}">
                <a16:creationId xmlns:a16="http://schemas.microsoft.com/office/drawing/2014/main" id="{A9E4F0AC-FB22-4B70-9A49-4E46116287EA}"/>
              </a:ext>
            </a:extLst>
          </p:cNvPr>
          <p:cNvSpPr>
            <a:spLocks/>
          </p:cNvSpPr>
          <p:nvPr/>
        </p:nvSpPr>
        <p:spPr bwMode="gray">
          <a:xfrm>
            <a:off x="2379547" y="3742187"/>
            <a:ext cx="1163638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9FFCC">
                  <a:alpha val="17999"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5" name="Group 37">
            <a:extLst>
              <a:ext uri="{FF2B5EF4-FFF2-40B4-BE49-F238E27FC236}">
                <a16:creationId xmlns:a16="http://schemas.microsoft.com/office/drawing/2014/main" id="{60BF7714-21C7-4872-BDFE-E6B55B75F5DE}"/>
              </a:ext>
            </a:extLst>
          </p:cNvPr>
          <p:cNvGrpSpPr>
            <a:grpSpLocks/>
          </p:cNvGrpSpPr>
          <p:nvPr/>
        </p:nvGrpSpPr>
        <p:grpSpPr bwMode="auto">
          <a:xfrm rot="-1297425" flipH="1" flipV="1">
            <a:off x="2339860" y="4853437"/>
            <a:ext cx="1293812" cy="309562"/>
            <a:chOff x="2532" y="1051"/>
            <a:chExt cx="893" cy="246"/>
          </a:xfrm>
        </p:grpSpPr>
        <p:grpSp>
          <p:nvGrpSpPr>
            <p:cNvPr id="76" name="Group 38">
              <a:extLst>
                <a:ext uri="{FF2B5EF4-FFF2-40B4-BE49-F238E27FC236}">
                  <a16:creationId xmlns:a16="http://schemas.microsoft.com/office/drawing/2014/main" id="{DFDEEED7-A33A-42D5-A09E-7EB8110666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82" name="AutoShape 39">
                <a:extLst>
                  <a:ext uri="{FF2B5EF4-FFF2-40B4-BE49-F238E27FC236}">
                    <a16:creationId xmlns:a16="http://schemas.microsoft.com/office/drawing/2014/main" id="{A6DBDA25-9554-4DC4-BB85-5331EC911E66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3" name="AutoShape 40">
                <a:extLst>
                  <a:ext uri="{FF2B5EF4-FFF2-40B4-BE49-F238E27FC236}">
                    <a16:creationId xmlns:a16="http://schemas.microsoft.com/office/drawing/2014/main" id="{16623D40-AEC8-4C77-AF5B-C9B870383357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4" name="AutoShape 41">
                <a:extLst>
                  <a:ext uri="{FF2B5EF4-FFF2-40B4-BE49-F238E27FC236}">
                    <a16:creationId xmlns:a16="http://schemas.microsoft.com/office/drawing/2014/main" id="{7518F3FA-409E-4F60-A162-CEF8898EC854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" name="AutoShape 42">
                <a:extLst>
                  <a:ext uri="{FF2B5EF4-FFF2-40B4-BE49-F238E27FC236}">
                    <a16:creationId xmlns:a16="http://schemas.microsoft.com/office/drawing/2014/main" id="{264379CA-BA42-4E21-90A3-6076763B03CF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7" name="Group 43">
              <a:extLst>
                <a:ext uri="{FF2B5EF4-FFF2-40B4-BE49-F238E27FC236}">
                  <a16:creationId xmlns:a16="http://schemas.microsoft.com/office/drawing/2014/main" id="{900B1C55-08A3-42D6-BB28-09C609D18B2E}"/>
                </a:ext>
              </a:extLst>
            </p:cNvPr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78" name="AutoShape 44">
                <a:extLst>
                  <a:ext uri="{FF2B5EF4-FFF2-40B4-BE49-F238E27FC236}">
                    <a16:creationId xmlns:a16="http://schemas.microsoft.com/office/drawing/2014/main" id="{289AF6CE-F00B-4CC6-982B-B1CA8E757B67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" name="AutoShape 45">
                <a:extLst>
                  <a:ext uri="{FF2B5EF4-FFF2-40B4-BE49-F238E27FC236}">
                    <a16:creationId xmlns:a16="http://schemas.microsoft.com/office/drawing/2014/main" id="{26987E67-A7A6-44DD-8533-44C8B82E13D4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" name="AutoShape 46">
                <a:extLst>
                  <a:ext uri="{FF2B5EF4-FFF2-40B4-BE49-F238E27FC236}">
                    <a16:creationId xmlns:a16="http://schemas.microsoft.com/office/drawing/2014/main" id="{43531D85-8429-492D-9F20-B2AB33347D7E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1" name="AutoShape 47">
                <a:extLst>
                  <a:ext uri="{FF2B5EF4-FFF2-40B4-BE49-F238E27FC236}">
                    <a16:creationId xmlns:a16="http://schemas.microsoft.com/office/drawing/2014/main" id="{4FF5788F-9859-4AEA-AC2C-D7C48A0DDE4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87" name="Rectangle 49">
            <a:extLst>
              <a:ext uri="{FF2B5EF4-FFF2-40B4-BE49-F238E27FC236}">
                <a16:creationId xmlns:a16="http://schemas.microsoft.com/office/drawing/2014/main" id="{6AF9A33B-C3F3-4D87-BCF0-D7CE43311E73}"/>
              </a:ext>
            </a:extLst>
          </p:cNvPr>
          <p:cNvSpPr>
            <a:spLocks noChangeArrowheads="1"/>
          </p:cNvSpPr>
          <p:nvPr/>
        </p:nvSpPr>
        <p:spPr bwMode="black">
          <a:xfrm>
            <a:off x="2177351" y="3878020"/>
            <a:ext cx="1624530" cy="11695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C1C1C"/>
                </a:solidFill>
                <a:latin typeface="Arial" charset="0"/>
              </a:rPr>
              <a:t>Домашнее АД (измеренное пациентом в домашних условиях)</a:t>
            </a:r>
          </a:p>
        </p:txBody>
      </p:sp>
      <p:sp>
        <p:nvSpPr>
          <p:cNvPr id="88" name="Rectangle 50">
            <a:extLst>
              <a:ext uri="{FF2B5EF4-FFF2-40B4-BE49-F238E27FC236}">
                <a16:creationId xmlns:a16="http://schemas.microsoft.com/office/drawing/2014/main" id="{AB3ECFF6-04EA-4567-A54C-20E96D589587}"/>
              </a:ext>
            </a:extLst>
          </p:cNvPr>
          <p:cNvSpPr>
            <a:spLocks noChangeArrowheads="1"/>
          </p:cNvSpPr>
          <p:nvPr/>
        </p:nvSpPr>
        <p:spPr bwMode="black">
          <a:xfrm>
            <a:off x="-5525" y="4068877"/>
            <a:ext cx="1749425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C1C1C"/>
                </a:solidFill>
                <a:latin typeface="Arial" charset="0"/>
              </a:rPr>
              <a:t>Офисное АД (измеренное врачом в УЗ)</a:t>
            </a:r>
          </a:p>
        </p:txBody>
      </p:sp>
      <p:sp>
        <p:nvSpPr>
          <p:cNvPr id="89" name="Rectangle 51">
            <a:extLst>
              <a:ext uri="{FF2B5EF4-FFF2-40B4-BE49-F238E27FC236}">
                <a16:creationId xmlns:a16="http://schemas.microsoft.com/office/drawing/2014/main" id="{73CF0E97-963D-428B-95A4-1F64B7876EB9}"/>
              </a:ext>
            </a:extLst>
          </p:cNvPr>
          <p:cNvSpPr>
            <a:spLocks noChangeArrowheads="1"/>
          </p:cNvSpPr>
          <p:nvPr/>
        </p:nvSpPr>
        <p:spPr bwMode="black">
          <a:xfrm>
            <a:off x="4253814" y="3918237"/>
            <a:ext cx="1481137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C1C1C"/>
                </a:solidFill>
                <a:latin typeface="Arial" charset="0"/>
              </a:rPr>
              <a:t>Амбулаторное или суточное (24-часовое) мониторирование АД</a:t>
            </a:r>
          </a:p>
          <a:p>
            <a:pPr algn="ctr"/>
            <a:endParaRPr lang="en-US" sz="1400" b="1" dirty="0">
              <a:solidFill>
                <a:srgbClr val="1C1C1C"/>
              </a:solidFill>
              <a:latin typeface="Arial" charset="0"/>
            </a:endParaRPr>
          </a:p>
        </p:txBody>
      </p:sp>
      <p:grpSp>
        <p:nvGrpSpPr>
          <p:cNvPr id="91" name="Group 53">
            <a:extLst>
              <a:ext uri="{FF2B5EF4-FFF2-40B4-BE49-F238E27FC236}">
                <a16:creationId xmlns:a16="http://schemas.microsoft.com/office/drawing/2014/main" id="{91C76738-EC20-4F8D-B9C7-99516ACDE76E}"/>
              </a:ext>
            </a:extLst>
          </p:cNvPr>
          <p:cNvGrpSpPr>
            <a:grpSpLocks/>
          </p:cNvGrpSpPr>
          <p:nvPr/>
        </p:nvGrpSpPr>
        <p:grpSpPr bwMode="auto">
          <a:xfrm rot="-1297425" flipH="1" flipV="1">
            <a:off x="280627" y="4900752"/>
            <a:ext cx="1293812" cy="309562"/>
            <a:chOff x="2532" y="1051"/>
            <a:chExt cx="893" cy="246"/>
          </a:xfrm>
        </p:grpSpPr>
        <p:grpSp>
          <p:nvGrpSpPr>
            <p:cNvPr id="92" name="Group 54">
              <a:extLst>
                <a:ext uri="{FF2B5EF4-FFF2-40B4-BE49-F238E27FC236}">
                  <a16:creationId xmlns:a16="http://schemas.microsoft.com/office/drawing/2014/main" id="{6BD38343-31F4-470A-B500-91DE4E2260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98" name="AutoShape 55">
                <a:extLst>
                  <a:ext uri="{FF2B5EF4-FFF2-40B4-BE49-F238E27FC236}">
                    <a16:creationId xmlns:a16="http://schemas.microsoft.com/office/drawing/2014/main" id="{BA9F5284-0C65-4A13-92FF-0611DD0B1052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" name="AutoShape 56">
                <a:extLst>
                  <a:ext uri="{FF2B5EF4-FFF2-40B4-BE49-F238E27FC236}">
                    <a16:creationId xmlns:a16="http://schemas.microsoft.com/office/drawing/2014/main" id="{E44DEF48-E18A-46E9-87C5-89EF7307CEBE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0" name="AutoShape 57">
                <a:extLst>
                  <a:ext uri="{FF2B5EF4-FFF2-40B4-BE49-F238E27FC236}">
                    <a16:creationId xmlns:a16="http://schemas.microsoft.com/office/drawing/2014/main" id="{EA3EDE35-E7F8-493D-BE81-5793ACB6C1C5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1" name="AutoShape 58">
                <a:extLst>
                  <a:ext uri="{FF2B5EF4-FFF2-40B4-BE49-F238E27FC236}">
                    <a16:creationId xmlns:a16="http://schemas.microsoft.com/office/drawing/2014/main" id="{6E11B2D7-10AB-49F9-82F9-5741988D0D9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3" name="Group 59">
              <a:extLst>
                <a:ext uri="{FF2B5EF4-FFF2-40B4-BE49-F238E27FC236}">
                  <a16:creationId xmlns:a16="http://schemas.microsoft.com/office/drawing/2014/main" id="{125C6AFE-D42A-48BC-A55D-58292D8F52D1}"/>
                </a:ext>
              </a:extLst>
            </p:cNvPr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94" name="AutoShape 60">
                <a:extLst>
                  <a:ext uri="{FF2B5EF4-FFF2-40B4-BE49-F238E27FC236}">
                    <a16:creationId xmlns:a16="http://schemas.microsoft.com/office/drawing/2014/main" id="{8759E380-984D-467A-BC97-0F54969E7A9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" name="AutoShape 61">
                <a:extLst>
                  <a:ext uri="{FF2B5EF4-FFF2-40B4-BE49-F238E27FC236}">
                    <a16:creationId xmlns:a16="http://schemas.microsoft.com/office/drawing/2014/main" id="{21D5EBBB-8B75-4072-A079-845C15D43D46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AutoShape 62">
                <a:extLst>
                  <a:ext uri="{FF2B5EF4-FFF2-40B4-BE49-F238E27FC236}">
                    <a16:creationId xmlns:a16="http://schemas.microsoft.com/office/drawing/2014/main" id="{E7336022-0E77-4F93-BE64-73C67F8AC782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7" name="AutoShape 63">
                <a:extLst>
                  <a:ext uri="{FF2B5EF4-FFF2-40B4-BE49-F238E27FC236}">
                    <a16:creationId xmlns:a16="http://schemas.microsoft.com/office/drawing/2014/main" id="{4D86D847-1A90-435A-A66D-457ED429B875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02" name="Group 64">
            <a:extLst>
              <a:ext uri="{FF2B5EF4-FFF2-40B4-BE49-F238E27FC236}">
                <a16:creationId xmlns:a16="http://schemas.microsoft.com/office/drawing/2014/main" id="{F8F0B28B-D672-416B-9B07-D15F7BE1AE02}"/>
              </a:ext>
            </a:extLst>
          </p:cNvPr>
          <p:cNvGrpSpPr>
            <a:grpSpLocks/>
          </p:cNvGrpSpPr>
          <p:nvPr/>
        </p:nvGrpSpPr>
        <p:grpSpPr bwMode="auto">
          <a:xfrm>
            <a:off x="406114" y="2188010"/>
            <a:ext cx="5222457" cy="784758"/>
            <a:chOff x="1440" y="915"/>
            <a:chExt cx="2688" cy="398"/>
          </a:xfrm>
        </p:grpSpPr>
        <p:grpSp>
          <p:nvGrpSpPr>
            <p:cNvPr id="103" name="Group 65">
              <a:extLst>
                <a:ext uri="{FF2B5EF4-FFF2-40B4-BE49-F238E27FC236}">
                  <a16:creationId xmlns:a16="http://schemas.microsoft.com/office/drawing/2014/main" id="{2F2A4E6F-B9E9-46CE-9B12-7C20130780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924"/>
              <a:ext cx="2688" cy="389"/>
              <a:chOff x="1596" y="1167"/>
              <a:chExt cx="2448" cy="389"/>
            </a:xfrm>
          </p:grpSpPr>
          <p:sp>
            <p:nvSpPr>
              <p:cNvPr id="105" name="AutoShape 66">
                <a:extLst>
                  <a:ext uri="{FF2B5EF4-FFF2-40B4-BE49-F238E27FC236}">
                    <a16:creationId xmlns:a16="http://schemas.microsoft.com/office/drawing/2014/main" id="{06FB53C7-4283-4E01-A893-02E986CB9C2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596" y="1167"/>
                <a:ext cx="2448" cy="38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>
                      <a:gamma/>
                      <a:tint val="33725"/>
                      <a:invGamma/>
                    </a:schemeClr>
                  </a:gs>
                  <a:gs pos="50000">
                    <a:schemeClr val="tx2">
                      <a:alpha val="89999"/>
                    </a:schemeClr>
                  </a:gs>
                  <a:gs pos="100000">
                    <a:schemeClr val="tx2">
                      <a:gamma/>
                      <a:tint val="33725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" name="AutoShape 67">
                <a:extLst>
                  <a:ext uri="{FF2B5EF4-FFF2-40B4-BE49-F238E27FC236}">
                    <a16:creationId xmlns:a16="http://schemas.microsoft.com/office/drawing/2014/main" id="{E2E6013E-2E0F-486A-A8B1-CA0A7A1B901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632" y="1200"/>
                <a:ext cx="2371" cy="32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89999"/>
                    </a:schemeClr>
                  </a:gs>
                  <a:gs pos="5000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89999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4" name="Rectangle 68">
              <a:extLst>
                <a:ext uri="{FF2B5EF4-FFF2-40B4-BE49-F238E27FC236}">
                  <a16:creationId xmlns:a16="http://schemas.microsoft.com/office/drawing/2014/main" id="{D3ABA656-7A05-48F8-AEEE-B38F5152C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" y="915"/>
              <a:ext cx="2312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ru-RU" b="1" dirty="0">
                  <a:latin typeface="Arial" charset="0"/>
                </a:rPr>
                <a:t>Диагностика гипертензивных расстройств во время беременности</a:t>
              </a:r>
            </a:p>
          </p:txBody>
        </p:sp>
      </p:grpSp>
      <p:sp>
        <p:nvSpPr>
          <p:cNvPr id="108" name="AutoShape 12">
            <a:extLst>
              <a:ext uri="{FF2B5EF4-FFF2-40B4-BE49-F238E27FC236}">
                <a16:creationId xmlns:a16="http://schemas.microsoft.com/office/drawing/2014/main" id="{AB9FD9F4-FF3D-4EC9-B4D9-5BEE4D7F024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897601" y="1962048"/>
            <a:ext cx="2843325" cy="83099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840690E-00BF-44E9-BE26-BC9E286C5EEA}"/>
              </a:ext>
            </a:extLst>
          </p:cNvPr>
          <p:cNvSpPr txBox="1"/>
          <p:nvPr/>
        </p:nvSpPr>
        <p:spPr>
          <a:xfrm>
            <a:off x="5975230" y="1962048"/>
            <a:ext cx="30412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позволяет диагностировать скрытую гипертензию и гипертензию «белого халата»</a:t>
            </a:r>
          </a:p>
        </p:txBody>
      </p:sp>
      <p:sp>
        <p:nvSpPr>
          <p:cNvPr id="109" name="AutoShape 17">
            <a:extLst>
              <a:ext uri="{FF2B5EF4-FFF2-40B4-BE49-F238E27FC236}">
                <a16:creationId xmlns:a16="http://schemas.microsoft.com/office/drawing/2014/main" id="{AB51F600-AF83-4B73-AB0A-1F53A87A11F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75964" y="3029396"/>
            <a:ext cx="2785640" cy="819936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2767F40-3107-40A4-BBCC-28BB1F98D142}"/>
              </a:ext>
            </a:extLst>
          </p:cNvPr>
          <p:cNvSpPr txBox="1"/>
          <p:nvPr/>
        </p:nvSpPr>
        <p:spPr>
          <a:xfrm>
            <a:off x="6210252" y="3018335"/>
            <a:ext cx="29478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измерение АД в реальных условиях, в том числе в ночное время</a:t>
            </a:r>
            <a:endParaRPr lang="ru-BY" sz="1600" dirty="0"/>
          </a:p>
        </p:txBody>
      </p:sp>
      <p:sp>
        <p:nvSpPr>
          <p:cNvPr id="111" name="AutoShape 19">
            <a:extLst>
              <a:ext uri="{FF2B5EF4-FFF2-40B4-BE49-F238E27FC236}">
                <a16:creationId xmlns:a16="http://schemas.microsoft.com/office/drawing/2014/main" id="{CB40E7E1-896A-4878-89BF-871350E2CC5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76972" y="4147783"/>
            <a:ext cx="3019764" cy="1323439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D9E82F-FEDF-49EC-BD94-9AD14B6C6702}"/>
              </a:ext>
            </a:extLst>
          </p:cNvPr>
          <p:cNvSpPr txBox="1"/>
          <p:nvPr/>
        </p:nvSpPr>
        <p:spPr>
          <a:xfrm>
            <a:off x="6151647" y="4125139"/>
            <a:ext cx="29450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позволяет рассчитать интегральные показатели, такие как степень снижения ночного давления и индекс двойного произведения</a:t>
            </a:r>
            <a:endParaRPr lang="ru-BY" sz="1600" dirty="0"/>
          </a:p>
        </p:txBody>
      </p:sp>
      <p:cxnSp>
        <p:nvCxnSpPr>
          <p:cNvPr id="113" name="Прямая со стрелкой 112">
            <a:extLst>
              <a:ext uri="{FF2B5EF4-FFF2-40B4-BE49-F238E27FC236}">
                <a16:creationId xmlns:a16="http://schemas.microsoft.com/office/drawing/2014/main" id="{DB98F9E4-C5C3-4A83-BFF8-CC734540CE70}"/>
              </a:ext>
            </a:extLst>
          </p:cNvPr>
          <p:cNvCxnSpPr/>
          <p:nvPr/>
        </p:nvCxnSpPr>
        <p:spPr>
          <a:xfrm flipH="1">
            <a:off x="5491529" y="2840132"/>
            <a:ext cx="377126" cy="661500"/>
          </a:xfrm>
          <a:prstGeom prst="straightConnector1">
            <a:avLst/>
          </a:prstGeom>
          <a:ln w="762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>
            <a:extLst>
              <a:ext uri="{FF2B5EF4-FFF2-40B4-BE49-F238E27FC236}">
                <a16:creationId xmlns:a16="http://schemas.microsoft.com/office/drawing/2014/main" id="{1E8F5D68-07EC-4E1D-B201-0B3D44E3CA51}"/>
              </a:ext>
            </a:extLst>
          </p:cNvPr>
          <p:cNvCxnSpPr>
            <a:cxnSpLocks/>
          </p:cNvCxnSpPr>
          <p:nvPr/>
        </p:nvCxnSpPr>
        <p:spPr>
          <a:xfrm flipH="1">
            <a:off x="5717112" y="3537314"/>
            <a:ext cx="355739" cy="292637"/>
          </a:xfrm>
          <a:prstGeom prst="straightConnector1">
            <a:avLst/>
          </a:prstGeom>
          <a:ln w="762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id="{278F9729-C77D-42C9-A64A-53AD4A80861F}"/>
              </a:ext>
            </a:extLst>
          </p:cNvPr>
          <p:cNvCxnSpPr>
            <a:cxnSpLocks/>
          </p:cNvCxnSpPr>
          <p:nvPr/>
        </p:nvCxnSpPr>
        <p:spPr>
          <a:xfrm flipH="1" flipV="1">
            <a:off x="5652680" y="4920567"/>
            <a:ext cx="333276" cy="214937"/>
          </a:xfrm>
          <a:prstGeom prst="straightConnector1">
            <a:avLst/>
          </a:prstGeom>
          <a:ln w="762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406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69004FA-AF50-443D-988A-25CE21C32A55}"/>
              </a:ext>
            </a:extLst>
          </p:cNvPr>
          <p:cNvSpPr/>
          <p:nvPr/>
        </p:nvSpPr>
        <p:spPr>
          <a:xfrm>
            <a:off x="144015" y="2132856"/>
            <a:ext cx="4427984" cy="3678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04A3D8-10AC-477B-BD88-978AF4C4E008}"/>
              </a:ext>
            </a:extLst>
          </p:cNvPr>
          <p:cNvSpPr txBox="1">
            <a:spLocks/>
          </p:cNvSpPr>
          <p:nvPr/>
        </p:nvSpPr>
        <p:spPr>
          <a:xfrm>
            <a:off x="179026" y="30989"/>
            <a:ext cx="8837481" cy="956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 -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 прогностические маркеры развития преэклампсии у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женщин с гипертензией, существовавшей ранее или вызванной беременностью, по данным СМАД</a:t>
            </a:r>
            <a:endParaRPr lang="ru-BY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Заголовок 1">
            <a:extLst>
              <a:ext uri="{FF2B5EF4-FFF2-40B4-BE49-F238E27FC236}">
                <a16:creationId xmlns:a16="http://schemas.microsoft.com/office/drawing/2014/main" id="{CF1F26F1-4554-4834-B2E8-847CAC3C6C47}"/>
              </a:ext>
            </a:extLst>
          </p:cNvPr>
          <p:cNvSpPr txBox="1">
            <a:spLocks/>
          </p:cNvSpPr>
          <p:nvPr/>
        </p:nvSpPr>
        <p:spPr>
          <a:xfrm>
            <a:off x="153259" y="1046693"/>
            <a:ext cx="8837481" cy="956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методы -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проспективное исследование в государственном учреждении «Республиканский научно-практический центр «Мать и дитя» </a:t>
            </a:r>
            <a:endParaRPr lang="ru-BY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5E97BF0-F9CB-4D33-9EC4-E4D5EBB98BD9}"/>
              </a:ext>
            </a:extLst>
          </p:cNvPr>
          <p:cNvSpPr txBox="1"/>
          <p:nvPr/>
        </p:nvSpPr>
        <p:spPr>
          <a:xfrm>
            <a:off x="179026" y="2132856"/>
            <a:ext cx="4392972" cy="3683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 ИССЛЕДОВАНИЯ:</a:t>
            </a:r>
          </a:p>
          <a:p>
            <a:pPr indent="450215" algn="just">
              <a:lnSpc>
                <a:spcPct val="110000"/>
              </a:lnSpc>
              <a:spcAft>
                <a:spcPts val="6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группа ГР без ПЭ – беременные женщины с гипертензией, существовавшей ранее (МКБ-10 О10) или вызванной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беременностью (МКБ-10 О13),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преэклампсии (n=122);</a:t>
            </a:r>
            <a:endParaRPr lang="ru-BY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6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группа ГР с ПЭ – беременные женщины с преэклампсией (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МКБ-10 О14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 фоне гипертензии, существовавшей ранее или вызванной беременностью (n=23).</a:t>
            </a:r>
            <a:endParaRPr lang="ru-BY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4219C46-B9E4-4F11-B3AF-B359C89BAEF8}"/>
              </a:ext>
            </a:extLst>
          </p:cNvPr>
          <p:cNvSpPr txBox="1"/>
          <p:nvPr/>
        </p:nvSpPr>
        <p:spPr>
          <a:xfrm>
            <a:off x="4770650" y="2132856"/>
            <a:ext cx="4229335" cy="3427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СОКРАЩЕНИЯ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>
              <a:lnSpc>
                <a:spcPct val="110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ГР -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гипертензивные расстройства,</a:t>
            </a:r>
          </a:p>
          <a:p>
            <a:pPr>
              <a:lnSpc>
                <a:spcPct val="110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ПЭ - преэклампсия,</a:t>
            </a:r>
          </a:p>
          <a:p>
            <a:pPr>
              <a:lnSpc>
                <a:spcPct val="110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САД - систолическое артериальное давление</a:t>
            </a:r>
          </a:p>
          <a:p>
            <a:pPr>
              <a:lnSpc>
                <a:spcPct val="110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ДАД - диастолическое артериальное давление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ИДП - индекс двойного произведения (ЧП × САД) / 100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СНС - степень ночного снижения САД или ДАД</a:t>
            </a:r>
            <a:endParaRPr lang="ru-BY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B7E01D7-42D1-48F3-A4F0-431805D67F9C}"/>
              </a:ext>
            </a:extLst>
          </p:cNvPr>
          <p:cNvSpPr txBox="1"/>
          <p:nvPr/>
        </p:nvSpPr>
        <p:spPr>
          <a:xfrm>
            <a:off x="656686" y="6146482"/>
            <a:ext cx="8652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Беременные групп исследования были сопоставимы по возрасту и антропометрическим показателям до беременности (p&gt;0,05)</a:t>
            </a:r>
            <a:endParaRPr lang="ru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Прямоугольник: скругленные углы 124">
            <a:extLst>
              <a:ext uri="{FF2B5EF4-FFF2-40B4-BE49-F238E27FC236}">
                <a16:creationId xmlns:a16="http://schemas.microsoft.com/office/drawing/2014/main" id="{1E9CE919-B8F2-490A-A22D-082931DB9ECA}"/>
              </a:ext>
            </a:extLst>
          </p:cNvPr>
          <p:cNvSpPr/>
          <p:nvPr/>
        </p:nvSpPr>
        <p:spPr>
          <a:xfrm>
            <a:off x="4617006" y="2132856"/>
            <a:ext cx="4427984" cy="36784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3838674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04A3D8-10AC-477B-BD88-978AF4C4E008}"/>
              </a:ext>
            </a:extLst>
          </p:cNvPr>
          <p:cNvSpPr txBox="1">
            <a:spLocks/>
          </p:cNvSpPr>
          <p:nvPr/>
        </p:nvSpPr>
        <p:spPr>
          <a:xfrm>
            <a:off x="179026" y="30989"/>
            <a:ext cx="8837481" cy="589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</a:t>
            </a:r>
            <a:endParaRPr lang="ru-BY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F840B88-86FA-4EC3-9A41-F8405D94CF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440147"/>
              </p:ext>
            </p:extLst>
          </p:nvPr>
        </p:nvGraphicFramePr>
        <p:xfrm>
          <a:off x="208410" y="3858719"/>
          <a:ext cx="8837480" cy="153096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304742">
                  <a:extLst>
                    <a:ext uri="{9D8B030D-6E8A-4147-A177-3AD203B41FA5}">
                      <a16:colId xmlns:a16="http://schemas.microsoft.com/office/drawing/2014/main" val="110313283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64988099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60341173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977641302"/>
                    </a:ext>
                  </a:extLst>
                </a:gridCol>
                <a:gridCol w="1708202">
                  <a:extLst>
                    <a:ext uri="{9D8B030D-6E8A-4147-A177-3AD203B41FA5}">
                      <a16:colId xmlns:a16="http://schemas.microsoft.com/office/drawing/2014/main" val="3010437828"/>
                    </a:ext>
                  </a:extLst>
                </a:gridCol>
              </a:tblGrid>
              <a:tr h="640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Показатель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Пороговое значение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AUC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Чувствительность/</a:t>
                      </a:r>
                      <a:endParaRPr lang="ru-BY" sz="16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специфичность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ОШ (95% ДИ)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6471464"/>
                  </a:ext>
                </a:extLst>
              </a:tr>
              <a:tr h="4340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ИДП за период бодрствования 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120 и более</a:t>
                      </a:r>
                      <a:endParaRPr lang="ru-B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0,68 (0,54–0,82)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57,9% / 76,4%</a:t>
                      </a:r>
                      <a:endParaRPr lang="ru-B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4,44 (1,62–12,21)</a:t>
                      </a:r>
                      <a:endParaRPr lang="ru-B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4452866"/>
                  </a:ext>
                </a:extLst>
              </a:tr>
              <a:tr h="4023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ИДП за период сна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88 и более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0,73 (0,62–0,85)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89,5% / 49,5%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8,35 (1,84–37,85)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18751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304CA31-2A84-4FC8-9C25-EDE18B021B59}"/>
              </a:ext>
            </a:extLst>
          </p:cNvPr>
          <p:cNvSpPr txBox="1"/>
          <p:nvPr/>
        </p:nvSpPr>
        <p:spPr>
          <a:xfrm>
            <a:off x="5364089" y="524579"/>
            <a:ext cx="3674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ИДП - индекс двойного произведения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BY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«индекс напряжения миокарда» (Rate-</a:t>
            </a:r>
            <a:r>
              <a:rPr lang="ru-RU" altLang="ru-BY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Pressure</a:t>
            </a:r>
            <a:r>
              <a:rPr lang="ru-RU" altLang="ru-BY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Product, RPP),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(ЧП × САД) / 100</a:t>
            </a:r>
            <a:endParaRPr lang="ru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60E069C6-1346-4273-887A-427625538CB8}"/>
              </a:ext>
            </a:extLst>
          </p:cNvPr>
          <p:cNvCxnSpPr/>
          <p:nvPr/>
        </p:nvCxnSpPr>
        <p:spPr>
          <a:xfrm>
            <a:off x="4644008" y="1083742"/>
            <a:ext cx="45781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85419E7-6F94-405D-A7CF-3C622B02B848}"/>
              </a:ext>
            </a:extLst>
          </p:cNvPr>
          <p:cNvSpPr txBox="1"/>
          <p:nvPr/>
        </p:nvSpPr>
        <p:spPr>
          <a:xfrm>
            <a:off x="105511" y="663079"/>
            <a:ext cx="4429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Предиктор преэклампсии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женщин с гипертензией, существовавшей ранее или вызванной беременностью</a:t>
            </a:r>
            <a:endParaRPr lang="ru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DB740019-8417-4090-957B-39DA463D5B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547797"/>
              </p:ext>
            </p:extLst>
          </p:nvPr>
        </p:nvGraphicFramePr>
        <p:xfrm>
          <a:off x="223295" y="1989514"/>
          <a:ext cx="8793213" cy="173837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664749">
                  <a:extLst>
                    <a:ext uri="{9D8B030D-6E8A-4147-A177-3AD203B41FA5}">
                      <a16:colId xmlns:a16="http://schemas.microsoft.com/office/drawing/2014/main" val="2854915017"/>
                    </a:ext>
                  </a:extLst>
                </a:gridCol>
                <a:gridCol w="2587572">
                  <a:extLst>
                    <a:ext uri="{9D8B030D-6E8A-4147-A177-3AD203B41FA5}">
                      <a16:colId xmlns:a16="http://schemas.microsoft.com/office/drawing/2014/main" val="996106187"/>
                    </a:ext>
                  </a:extLst>
                </a:gridCol>
                <a:gridCol w="2461250">
                  <a:extLst>
                    <a:ext uri="{9D8B030D-6E8A-4147-A177-3AD203B41FA5}">
                      <a16:colId xmlns:a16="http://schemas.microsoft.com/office/drawing/2014/main" val="434216224"/>
                    </a:ext>
                  </a:extLst>
                </a:gridCol>
                <a:gridCol w="1079642">
                  <a:extLst>
                    <a:ext uri="{9D8B030D-6E8A-4147-A177-3AD203B41FA5}">
                      <a16:colId xmlns:a16="http://schemas.microsoft.com/office/drawing/2014/main" val="3141300375"/>
                    </a:ext>
                  </a:extLst>
                </a:gridCol>
              </a:tblGrid>
              <a:tr h="639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Показатель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Группа ГР без ПЭ</a:t>
                      </a:r>
                      <a:endParaRPr lang="ru-BY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en-US" sz="1600" dirty="0">
                          <a:effectLst/>
                        </a:rPr>
                        <a:t>n</a:t>
                      </a:r>
                      <a:r>
                        <a:rPr lang="ru-RU" sz="1600" dirty="0">
                          <a:effectLst/>
                        </a:rPr>
                        <a:t>=122)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Группа ГР с ПЭ</a:t>
                      </a:r>
                      <a:endParaRPr lang="ru-BY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en-US" sz="1600" dirty="0">
                          <a:effectLst/>
                        </a:rPr>
                        <a:t>n</a:t>
                      </a:r>
                      <a:r>
                        <a:rPr lang="ru-RU" sz="1600" dirty="0">
                          <a:effectLst/>
                        </a:rPr>
                        <a:t>=23)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р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extLst>
                  <a:ext uri="{0D108BD9-81ED-4DB2-BD59-A6C34878D82A}">
                    <a16:rowId xmlns:a16="http://schemas.microsoft.com/office/drawing/2014/main" val="1434348390"/>
                  </a:ext>
                </a:extLst>
              </a:tr>
              <a:tr h="2512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ИДП за весь период СМАД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100 (94–111)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113 (104–119)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0,006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/>
                </a:tc>
                <a:extLst>
                  <a:ext uri="{0D108BD9-81ED-4DB2-BD59-A6C34878D82A}">
                    <a16:rowId xmlns:a16="http://schemas.microsoft.com/office/drawing/2014/main" val="3747810206"/>
                  </a:ext>
                </a:extLst>
              </a:tr>
              <a:tr h="518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ИДП за период бодрствования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111 (100–119)</a:t>
                      </a:r>
                      <a:endParaRPr lang="ru-B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121 (111–125)</a:t>
                      </a:r>
                      <a:endParaRPr lang="ru-BY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0,014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/>
                </a:tc>
                <a:extLst>
                  <a:ext uri="{0D108BD9-81ED-4DB2-BD59-A6C34878D82A}">
                    <a16:rowId xmlns:a16="http://schemas.microsoft.com/office/drawing/2014/main" val="243571959"/>
                  </a:ext>
                </a:extLst>
              </a:tr>
              <a:tr h="2512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ИДП за период сна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87 (79–97)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99 (91–111)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0,002</a:t>
                      </a:r>
                      <a:endParaRPr lang="ru-BY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0" marB="0"/>
                </a:tc>
                <a:extLst>
                  <a:ext uri="{0D108BD9-81ED-4DB2-BD59-A6C34878D82A}">
                    <a16:rowId xmlns:a16="http://schemas.microsoft.com/office/drawing/2014/main" val="2119423238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B9581DE-3871-4321-A54B-D626C6EF27EF}"/>
              </a:ext>
            </a:extLst>
          </p:cNvPr>
          <p:cNvSpPr txBox="1"/>
          <p:nvPr/>
        </p:nvSpPr>
        <p:spPr>
          <a:xfrm>
            <a:off x="100913" y="5774258"/>
            <a:ext cx="8868570" cy="64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ИДП за период сна ≥ 88 обладает высокой чувствительностью (89,5%), а ИДП за период бодрствования  ≥ 120 – более высокой специфичностью (76,4%) при прогнозировании ПЭ. </a:t>
            </a:r>
            <a:endParaRPr lang="ru-BY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90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04A3D8-10AC-477B-BD88-978AF4C4E008}"/>
              </a:ext>
            </a:extLst>
          </p:cNvPr>
          <p:cNvSpPr txBox="1">
            <a:spLocks/>
          </p:cNvSpPr>
          <p:nvPr/>
        </p:nvSpPr>
        <p:spPr>
          <a:xfrm>
            <a:off x="179026" y="30989"/>
            <a:ext cx="8837481" cy="589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</a:t>
            </a:r>
            <a:endParaRPr lang="ru-BY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60E069C6-1346-4273-887A-427625538CB8}"/>
              </a:ext>
            </a:extLst>
          </p:cNvPr>
          <p:cNvCxnSpPr/>
          <p:nvPr/>
        </p:nvCxnSpPr>
        <p:spPr>
          <a:xfrm>
            <a:off x="4644008" y="1083742"/>
            <a:ext cx="45781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85419E7-6F94-405D-A7CF-3C622B02B848}"/>
              </a:ext>
            </a:extLst>
          </p:cNvPr>
          <p:cNvSpPr txBox="1"/>
          <p:nvPr/>
        </p:nvSpPr>
        <p:spPr>
          <a:xfrm>
            <a:off x="105511" y="663079"/>
            <a:ext cx="4429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Предиктор преэклампсии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женщин с гипертензией,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сущетвовавшей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ранее или вызванной беременностью</a:t>
            </a:r>
            <a:endParaRPr lang="ru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6545B3-C50B-4D07-8186-591762FD3CB1}"/>
              </a:ext>
            </a:extLst>
          </p:cNvPr>
          <p:cNvSpPr txBox="1"/>
          <p:nvPr/>
        </p:nvSpPr>
        <p:spPr>
          <a:xfrm>
            <a:off x="5188649" y="887739"/>
            <a:ext cx="3827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СНС - степень ночного снижения АД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53817E-FFB0-483C-9462-7467D73F7B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26" y="1812063"/>
            <a:ext cx="5401310" cy="2072640"/>
          </a:xfrm>
          <a:prstGeom prst="rect">
            <a:avLst/>
          </a:prstGeom>
          <a:noFill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45B9F87-FCA3-4257-B904-A72717526D8E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" r="50447"/>
          <a:stretch/>
        </p:blipFill>
        <p:spPr bwMode="auto">
          <a:xfrm>
            <a:off x="121287" y="1683793"/>
            <a:ext cx="3096830" cy="22009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64618AA-C6A1-4DC8-82E0-7FADB85CBDDD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5" r="5749"/>
          <a:stretch/>
        </p:blipFill>
        <p:spPr bwMode="auto">
          <a:xfrm>
            <a:off x="133654" y="3884703"/>
            <a:ext cx="2878171" cy="22009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Надпись 1">
            <a:extLst>
              <a:ext uri="{FF2B5EF4-FFF2-40B4-BE49-F238E27FC236}">
                <a16:creationId xmlns:a16="http://schemas.microsoft.com/office/drawing/2014/main" id="{ED5BB1F7-DFEC-46D3-B818-1C0F412719EA}"/>
              </a:ext>
            </a:extLst>
          </p:cNvPr>
          <p:cNvSpPr txBox="1"/>
          <p:nvPr/>
        </p:nvSpPr>
        <p:spPr>
          <a:xfrm>
            <a:off x="1450702" y="1913693"/>
            <a:ext cx="1080120" cy="3048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р=0,028</a:t>
            </a:r>
            <a:endParaRPr lang="ru-BY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Надпись 3">
            <a:extLst>
              <a:ext uri="{FF2B5EF4-FFF2-40B4-BE49-F238E27FC236}">
                <a16:creationId xmlns:a16="http://schemas.microsoft.com/office/drawing/2014/main" id="{CDBF455A-1521-4F92-B85B-104B3FDA706E}"/>
              </a:ext>
            </a:extLst>
          </p:cNvPr>
          <p:cNvSpPr txBox="1"/>
          <p:nvPr/>
        </p:nvSpPr>
        <p:spPr>
          <a:xfrm>
            <a:off x="1429711" y="4119131"/>
            <a:ext cx="947420" cy="3048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р=0,223</a:t>
            </a:r>
            <a:endParaRPr lang="ru-BY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378053-0F35-4C4D-B430-9D610B7A2C62}"/>
              </a:ext>
            </a:extLst>
          </p:cNvPr>
          <p:cNvSpPr txBox="1"/>
          <p:nvPr/>
        </p:nvSpPr>
        <p:spPr>
          <a:xfrm>
            <a:off x="3717910" y="4271531"/>
            <a:ext cx="5158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Недостаточная степень ночного снижения САД или устойчивое повышение ночного САД</a:t>
            </a:r>
            <a:endParaRPr lang="ru-BY" dirty="0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11C4F3F-82F9-456A-B1FD-10A28DBCA2C1}"/>
              </a:ext>
            </a:extLst>
          </p:cNvPr>
          <p:cNvCxnSpPr>
            <a:cxnSpLocks/>
          </p:cNvCxnSpPr>
          <p:nvPr/>
        </p:nvCxnSpPr>
        <p:spPr>
          <a:xfrm>
            <a:off x="6228184" y="4913150"/>
            <a:ext cx="0" cy="5320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9F6095B-3A7E-4A47-92BD-3232A3EB21E6}"/>
              </a:ext>
            </a:extLst>
          </p:cNvPr>
          <p:cNvSpPr txBox="1"/>
          <p:nvPr/>
        </p:nvSpPr>
        <p:spPr>
          <a:xfrm>
            <a:off x="3717910" y="5451092"/>
            <a:ext cx="5292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ассоциированы с развитием поздней преэклампсии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 8,85 (95% ДИ 1,15-68,21)</a:t>
            </a:r>
          </a:p>
        </p:txBody>
      </p:sp>
    </p:spTree>
    <p:extLst>
      <p:ext uri="{BB962C8B-B14F-4D97-AF65-F5344CB8AC3E}">
        <p14:creationId xmlns:p14="http://schemas.microsoft.com/office/powerpoint/2010/main" val="16575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04A3D8-10AC-477B-BD88-978AF4C4E008}"/>
              </a:ext>
            </a:extLst>
          </p:cNvPr>
          <p:cNvSpPr txBox="1">
            <a:spLocks/>
          </p:cNvSpPr>
          <p:nvPr/>
        </p:nvSpPr>
        <p:spPr>
          <a:xfrm>
            <a:off x="179027" y="30989"/>
            <a:ext cx="5591346" cy="589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BY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AutoShape 3">
            <a:extLst>
              <a:ext uri="{FF2B5EF4-FFF2-40B4-BE49-F238E27FC236}">
                <a16:creationId xmlns:a16="http://schemas.microsoft.com/office/drawing/2014/main" id="{C9700A17-489E-42C3-8B34-03E341A9C26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9249" y="852386"/>
            <a:ext cx="8785460" cy="1486034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AutoShape 4">
            <a:extLst>
              <a:ext uri="{FF2B5EF4-FFF2-40B4-BE49-F238E27FC236}">
                <a16:creationId xmlns:a16="http://schemas.microsoft.com/office/drawing/2014/main" id="{75C47A2F-E1A8-4285-8583-08863882C8C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8303" y="2749606"/>
            <a:ext cx="8785460" cy="169277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AutoShape 5">
            <a:extLst>
              <a:ext uri="{FF2B5EF4-FFF2-40B4-BE49-F238E27FC236}">
                <a16:creationId xmlns:a16="http://schemas.microsoft.com/office/drawing/2014/main" id="{5759042B-9BD9-4838-BF1D-47A30CC0448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6260" y="4911722"/>
            <a:ext cx="8785459" cy="136120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AutoShape 6">
            <a:extLst>
              <a:ext uri="{FF2B5EF4-FFF2-40B4-BE49-F238E27FC236}">
                <a16:creationId xmlns:a16="http://schemas.microsoft.com/office/drawing/2014/main" id="{A9C47CE7-CA93-475A-8E05-541BF05522AB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339711" y="2079679"/>
            <a:ext cx="8447960" cy="661987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" name="AutoShape 8">
            <a:extLst>
              <a:ext uri="{FF2B5EF4-FFF2-40B4-BE49-F238E27FC236}">
                <a16:creationId xmlns:a16="http://schemas.microsoft.com/office/drawing/2014/main" id="{0B10AC8B-FDB5-45D7-AAEB-725CE3B959D9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304915" y="4598705"/>
            <a:ext cx="8550677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8" name="Picture 9" descr="Picture4">
            <a:extLst>
              <a:ext uri="{FF2B5EF4-FFF2-40B4-BE49-F238E27FC236}">
                <a16:creationId xmlns:a16="http://schemas.microsoft.com/office/drawing/2014/main" id="{B3B470A2-8B39-40A0-8788-CE7A68A1E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21088" y="895248"/>
            <a:ext cx="890915" cy="746109"/>
          </a:xfrm>
          <a:prstGeom prst="rect">
            <a:avLst/>
          </a:prstGeom>
          <a:noFill/>
        </p:spPr>
      </p:pic>
      <p:pic>
        <p:nvPicPr>
          <p:cNvPr id="49" name="Picture 10" descr="Picture4">
            <a:extLst>
              <a:ext uri="{FF2B5EF4-FFF2-40B4-BE49-F238E27FC236}">
                <a16:creationId xmlns:a16="http://schemas.microsoft.com/office/drawing/2014/main" id="{7C832A4A-5B0D-4F4F-A778-5E722265B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13545" y="2795642"/>
            <a:ext cx="893010" cy="951854"/>
          </a:xfrm>
          <a:prstGeom prst="rect">
            <a:avLst/>
          </a:prstGeom>
          <a:noFill/>
        </p:spPr>
      </p:pic>
      <p:pic>
        <p:nvPicPr>
          <p:cNvPr id="50" name="Picture 11" descr="Picture4">
            <a:extLst>
              <a:ext uri="{FF2B5EF4-FFF2-40B4-BE49-F238E27FC236}">
                <a16:creationId xmlns:a16="http://schemas.microsoft.com/office/drawing/2014/main" id="{CEFEB6B9-30E0-4370-B131-7375319EA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158576" y="4952996"/>
            <a:ext cx="890914" cy="755993"/>
          </a:xfrm>
          <a:prstGeom prst="rect">
            <a:avLst/>
          </a:prstGeom>
          <a:noFill/>
        </p:spPr>
      </p:pic>
      <p:sp>
        <p:nvSpPr>
          <p:cNvPr id="51" name="AutoShape 12">
            <a:extLst>
              <a:ext uri="{FF2B5EF4-FFF2-40B4-BE49-F238E27FC236}">
                <a16:creationId xmlns:a16="http://schemas.microsoft.com/office/drawing/2014/main" id="{C3D93CF0-6AF5-4976-930B-0364FC683AE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51379" y="625373"/>
            <a:ext cx="7647186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AutoShape 13">
            <a:extLst>
              <a:ext uri="{FF2B5EF4-FFF2-40B4-BE49-F238E27FC236}">
                <a16:creationId xmlns:a16="http://schemas.microsoft.com/office/drawing/2014/main" id="{10C4BE47-3069-45A1-839D-83DDFFEE93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747258" y="2541643"/>
            <a:ext cx="7647186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AutoShape 14">
            <a:extLst>
              <a:ext uri="{FF2B5EF4-FFF2-40B4-BE49-F238E27FC236}">
                <a16:creationId xmlns:a16="http://schemas.microsoft.com/office/drawing/2014/main" id="{F9238DAD-44B3-4EC4-8F85-A22F56DB56E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7278" y="4689472"/>
            <a:ext cx="7647186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7" name="Rectangle 18">
            <a:extLst>
              <a:ext uri="{FF2B5EF4-FFF2-40B4-BE49-F238E27FC236}">
                <a16:creationId xmlns:a16="http://schemas.microsoft.com/office/drawing/2014/main" id="{BE6DCD3F-BE69-4CF4-ADA2-6EB7B70E87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51511" y="625373"/>
            <a:ext cx="6640977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>
                <a:solidFill>
                  <a:schemeClr val="accent1"/>
                </a:solidFill>
              </a:rPr>
              <a:t>1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8" name="Rectangle 19">
            <a:extLst>
              <a:ext uri="{FF2B5EF4-FFF2-40B4-BE49-F238E27FC236}">
                <a16:creationId xmlns:a16="http://schemas.microsoft.com/office/drawing/2014/main" id="{57818876-6AE7-41C9-9F0C-01857728BCF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47390" y="2551168"/>
            <a:ext cx="6640977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>
                <a:solidFill>
                  <a:schemeClr val="accent2"/>
                </a:solidFill>
              </a:rPr>
              <a:t>2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59" name="Rectangle 20">
            <a:extLst>
              <a:ext uri="{FF2B5EF4-FFF2-40B4-BE49-F238E27FC236}">
                <a16:creationId xmlns:a16="http://schemas.microsoft.com/office/drawing/2014/main" id="{3BE80802-5B6C-4163-B51C-4D3979A9563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87410" y="4700585"/>
            <a:ext cx="6640977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>
                <a:solidFill>
                  <a:schemeClr val="hlink"/>
                </a:solidFill>
              </a:rPr>
              <a:t>3</a:t>
            </a:r>
            <a:endParaRPr lang="en-US" b="1" dirty="0">
              <a:solidFill>
                <a:schemeClr val="hlink"/>
              </a:solidFill>
            </a:endParaRPr>
          </a:p>
        </p:txBody>
      </p:sp>
      <p:sp>
        <p:nvSpPr>
          <p:cNvPr id="32" name="Text Box 14">
            <a:extLst>
              <a:ext uri="{FF2B5EF4-FFF2-40B4-BE49-F238E27FC236}">
                <a16:creationId xmlns:a16="http://schemas.microsoft.com/office/drawing/2014/main" id="{6F583185-8412-4143-8BCF-87AEE09C79D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04914" y="1227287"/>
            <a:ext cx="8550677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беременных с гипертензией,</a:t>
            </a:r>
            <a:r>
              <a:rPr lang="ru-RU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существовавшей ранее или вызванной беременностью, осложнившейся поздней преэклампсией, выявлены значимые нарушения по данным СМАД, проявляющиеся в нарушении циркадного ритма артериального давления по типу «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non-dipper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и «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night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peaker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BY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 Box 18">
            <a:extLst>
              <a:ext uri="{FF2B5EF4-FFF2-40B4-BE49-F238E27FC236}">
                <a16:creationId xmlns:a16="http://schemas.microsoft.com/office/drawing/2014/main" id="{DCBABC98-54C7-4A38-A0C0-B3266B65F19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64669" y="3068972"/>
            <a:ext cx="8523002" cy="1692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Индекс двойного произведения, отражающий потребность миокарда в кислороде, является информативным маркером напряжения сердечно-сосудистой системы у беременных с гипертензивными расстройствами, а его пороговые значения в период сна (ИДП ≥ 88) и в период бодрствования (ИДП ≥ 120) являются статистически значимыми прогностическими маркерами развития преэклампсии. </a:t>
            </a:r>
            <a:endParaRPr lang="ru-BY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8" name="Text Box 20">
            <a:extLst>
              <a:ext uri="{FF2B5EF4-FFF2-40B4-BE49-F238E27FC236}">
                <a16:creationId xmlns:a16="http://schemas.microsoft.com/office/drawing/2014/main" id="{B91E0673-AA2A-4944-A55C-FF7553F0B11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51906" y="5182748"/>
            <a:ext cx="8661857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</a:rPr>
              <a:t>Интеграция в клиническую практику установленных предикторов поздней преэклампсии, доступных к использованию как в амбулаторных, так и в стационарных условиях, позволит осуществить дифференцированный подход при медицинском наблюдении беременных с гипертензивными расстройствами.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591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c3d3574c1859d842d133b75594c728c79807b2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731</Words>
  <Application>Microsoft Office PowerPoint</Application>
  <PresentationFormat>Экран (4:3)</PresentationFormat>
  <Paragraphs>84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Роль СМАД в стратификации риска поздней преэклампсии у беременных с гипертензивными расстройствами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Синяя мозаика - шаблон презентации с сайта http://presentation-creation.ru</dc:title>
  <dc:creator>obstinate</dc:creator>
  <dc:description>Шаблон презентации с сайта http://presentation-creation.ru/</dc:description>
  <cp:lastModifiedBy>Заведующий ЛАиГП</cp:lastModifiedBy>
  <cp:revision>28</cp:revision>
  <dcterms:created xsi:type="dcterms:W3CDTF">2017-06-26T17:55:09Z</dcterms:created>
  <dcterms:modified xsi:type="dcterms:W3CDTF">2026-03-16T07:42:55Z</dcterms:modified>
</cp:coreProperties>
</file>