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93"/>
  </p:notesMasterIdLst>
  <p:sldIdLst>
    <p:sldId id="256" r:id="rId2"/>
    <p:sldId id="259" r:id="rId3"/>
    <p:sldId id="261" r:id="rId4"/>
    <p:sldId id="333" r:id="rId5"/>
    <p:sldId id="290" r:id="rId6"/>
    <p:sldId id="291" r:id="rId7"/>
    <p:sldId id="368" r:id="rId8"/>
    <p:sldId id="369" r:id="rId9"/>
    <p:sldId id="292" r:id="rId10"/>
    <p:sldId id="281" r:id="rId11"/>
    <p:sldId id="282" r:id="rId12"/>
    <p:sldId id="283" r:id="rId13"/>
    <p:sldId id="349" r:id="rId14"/>
    <p:sldId id="274" r:id="rId15"/>
    <p:sldId id="275" r:id="rId16"/>
    <p:sldId id="277" r:id="rId17"/>
    <p:sldId id="280" r:id="rId18"/>
    <p:sldId id="279" r:id="rId19"/>
    <p:sldId id="351" r:id="rId20"/>
    <p:sldId id="352" r:id="rId21"/>
    <p:sldId id="353" r:id="rId22"/>
    <p:sldId id="354" r:id="rId23"/>
    <p:sldId id="355" r:id="rId24"/>
    <p:sldId id="325" r:id="rId25"/>
    <p:sldId id="317" r:id="rId26"/>
    <p:sldId id="318" r:id="rId27"/>
    <p:sldId id="319" r:id="rId28"/>
    <p:sldId id="320" r:id="rId29"/>
    <p:sldId id="322" r:id="rId30"/>
    <p:sldId id="324" r:id="rId31"/>
    <p:sldId id="264" r:id="rId32"/>
    <p:sldId id="327" r:id="rId33"/>
    <p:sldId id="370" r:id="rId34"/>
    <p:sldId id="367" r:id="rId35"/>
    <p:sldId id="337" r:id="rId36"/>
    <p:sldId id="326" r:id="rId37"/>
    <p:sldId id="336" r:id="rId38"/>
    <p:sldId id="335" r:id="rId39"/>
    <p:sldId id="341" r:id="rId40"/>
    <p:sldId id="342" r:id="rId41"/>
    <p:sldId id="343" r:id="rId42"/>
    <p:sldId id="344" r:id="rId43"/>
    <p:sldId id="372" r:id="rId44"/>
    <p:sldId id="373" r:id="rId45"/>
    <p:sldId id="374" r:id="rId46"/>
    <p:sldId id="346" r:id="rId47"/>
    <p:sldId id="347" r:id="rId48"/>
    <p:sldId id="348" r:id="rId49"/>
    <p:sldId id="269" r:id="rId50"/>
    <p:sldId id="272" r:id="rId51"/>
    <p:sldId id="273" r:id="rId52"/>
    <p:sldId id="305" r:id="rId53"/>
    <p:sldId id="304" r:id="rId54"/>
    <p:sldId id="357" r:id="rId55"/>
    <p:sldId id="358" r:id="rId56"/>
    <p:sldId id="359" r:id="rId57"/>
    <p:sldId id="267" r:id="rId58"/>
    <p:sldId id="356" r:id="rId59"/>
    <p:sldId id="284" r:id="rId60"/>
    <p:sldId id="285" r:id="rId61"/>
    <p:sldId id="286" r:id="rId62"/>
    <p:sldId id="287" r:id="rId63"/>
    <p:sldId id="288" r:id="rId64"/>
    <p:sldId id="289" r:id="rId65"/>
    <p:sldId id="360" r:id="rId66"/>
    <p:sldId id="297" r:id="rId67"/>
    <p:sldId id="334" r:id="rId68"/>
    <p:sldId id="332" r:id="rId69"/>
    <p:sldId id="366" r:id="rId70"/>
    <p:sldId id="302" r:id="rId71"/>
    <p:sldId id="361" r:id="rId72"/>
    <p:sldId id="293" r:id="rId73"/>
    <p:sldId id="300" r:id="rId74"/>
    <p:sldId id="362" r:id="rId75"/>
    <p:sldId id="306" r:id="rId76"/>
    <p:sldId id="308" r:id="rId77"/>
    <p:sldId id="365" r:id="rId78"/>
    <p:sldId id="364" r:id="rId79"/>
    <p:sldId id="363" r:id="rId80"/>
    <p:sldId id="384" r:id="rId81"/>
    <p:sldId id="386" r:id="rId82"/>
    <p:sldId id="376" r:id="rId83"/>
    <p:sldId id="377" r:id="rId84"/>
    <p:sldId id="378" r:id="rId85"/>
    <p:sldId id="383" r:id="rId86"/>
    <p:sldId id="382" r:id="rId87"/>
    <p:sldId id="385" r:id="rId88"/>
    <p:sldId id="379" r:id="rId89"/>
    <p:sldId id="387" r:id="rId90"/>
    <p:sldId id="388" r:id="rId91"/>
    <p:sldId id="381" r:id="rId92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634" y="-126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3858F-B6EC-45E9-AC9C-719C5CCE84C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56F3B-FD25-4F82-9F76-ACE46579C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1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</a:rPr>
              <a:t>http://pharma.net.ua/news/world/17430-zajavlenie-francuzskih-vlastej-lekarstvo-farmkompanii-sanofi-vyzvalo-vrozhdennye-defekty-u-tysjach-detej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18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tx2"/>
                </a:solidFill>
              </a:rPr>
              <a:t>Фармацевтический препарат французской компании </a:t>
            </a:r>
            <a:r>
              <a:rPr lang="ru-RU" sz="1800" dirty="0" err="1">
                <a:solidFill>
                  <a:schemeClr val="tx2"/>
                </a:solidFill>
              </a:rPr>
              <a:t>Sanofi</a:t>
            </a:r>
            <a:r>
              <a:rPr lang="ru-RU" sz="1800" dirty="0">
                <a:solidFill>
                  <a:schemeClr val="tx2"/>
                </a:solidFill>
              </a:rPr>
              <a:t> для лечения эпилепсии и биполярных расстройств, который применялся пациентками во время беременности, привел к тому, что до 4100 детей родились с серьезными врожденными дефектами. Такое официальное заявление было сделано Агентством национальной безопасности лекарственных средств и товаров медицинского назначения Франции (ANSM) в четверг, 20 апреля 2017 года.</a:t>
            </a:r>
          </a:p>
          <a:p>
            <a:pPr>
              <a:defRPr/>
            </a:pPr>
            <a:r>
              <a:rPr lang="ru-RU" sz="1800" dirty="0">
                <a:solidFill>
                  <a:schemeClr val="tx2"/>
                </a:solidFill>
              </a:rPr>
              <a:t>ANSM опубликует исследование о неврологических последствиях применения </a:t>
            </a:r>
            <a:r>
              <a:rPr lang="ru-RU" sz="1800" dirty="0" err="1">
                <a:solidFill>
                  <a:schemeClr val="tx2"/>
                </a:solidFill>
              </a:rPr>
              <a:t>вальпроата</a:t>
            </a:r>
            <a:r>
              <a:rPr lang="ru-RU" sz="1800" dirty="0">
                <a:solidFill>
                  <a:schemeClr val="tx2"/>
                </a:solidFill>
              </a:rPr>
              <a:t> во второй половине 2017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220DF-2043-41ED-8650-B4BD9DD17977}" type="slidenum">
              <a:rPr lang="ru-RU" smtClean="0">
                <a:solidFill>
                  <a:srgbClr val="000000"/>
                </a:solidFill>
                <a:latin typeface="Century Gothic"/>
              </a:rPr>
              <a:pPr>
                <a:defRPr/>
              </a:pPr>
              <a:t>39</a:t>
            </a:fld>
            <a:endParaRPr lang="ru-RU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xmlns="" id="{2C99DCC5-E4C5-4BE2-8013-8B40ABB642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9868CAAB-CD47-4806-8A00-97192C453E38}" type="slidenum">
              <a:rPr lang="ru-RU" altLang="ru-RU">
                <a:solidFill>
                  <a:srgbClr val="000000"/>
                </a:solidFill>
              </a:rPr>
              <a:pPr eaLnBrk="1"/>
              <a:t>57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xmlns="" id="{5A716A13-D37D-4D87-BBA8-747C25890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xmlns="" id="{7B868415-ADE7-4A61-8760-8CFE5201F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1761547"/>
            <a:ext cx="8568531" cy="12154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3213312"/>
            <a:ext cx="7056438" cy="1449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70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3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187706"/>
            <a:ext cx="2500906" cy="400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187706"/>
            <a:ext cx="7334704" cy="400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90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7700"/>
            <a:ext cx="9069388" cy="27336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CD2953E-7311-42B5-96B9-E9F32875D4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4CBDAC3-C8AD-4170-AAC5-6111A79256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F4E217E-D676-47D4-BC1C-F5C28C3561D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A61C6-BB79-4FDC-9378-C6BD2939D5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5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7DC9-8887-4B92-9FE3-D708BC9EE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8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3643855"/>
            <a:ext cx="8568531" cy="11262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2403422"/>
            <a:ext cx="8568531" cy="12404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40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787" y="1093420"/>
            <a:ext cx="4917805" cy="309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40602" y="1093420"/>
            <a:ext cx="4917805" cy="309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40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269311"/>
            <a:ext cx="4455776" cy="528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1798299"/>
            <a:ext cx="4455776" cy="3267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26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2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47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225773"/>
            <a:ext cx="3316456" cy="9608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6" y="225773"/>
            <a:ext cx="5635349" cy="4839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186616"/>
            <a:ext cx="3316456" cy="38788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01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83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323130"/>
            <a:ext cx="9072563" cy="374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5255760"/>
            <a:ext cx="235214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5255760"/>
            <a:ext cx="3192198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5255760"/>
            <a:ext cx="235214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72B0CE8-5174-4760-BE15-9C3525DFE997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7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608560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177839"/>
            <a:ext cx="9144824" cy="308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dirty="0">
                <a:latin typeface="Arial"/>
              </a:rPr>
              <a:t>Особенности </a:t>
            </a:r>
            <a:r>
              <a:rPr lang="ru-RU" sz="4400" b="0" strike="noStrike" spc="-1" dirty="0" err="1" smtClean="0">
                <a:latin typeface="Arial"/>
              </a:rPr>
              <a:t>пре</a:t>
            </a:r>
            <a:r>
              <a:rPr lang="ru-RU" sz="4400" spc="-1" dirty="0" err="1">
                <a:latin typeface="Arial"/>
              </a:rPr>
              <a:t>д</a:t>
            </a:r>
            <a:r>
              <a:rPr lang="ru-RU" sz="4400" b="0" strike="noStrike" spc="-1" dirty="0" err="1" smtClean="0">
                <a:latin typeface="Arial"/>
              </a:rPr>
              <a:t>гравидарной</a:t>
            </a:r>
            <a:r>
              <a:rPr lang="ru-RU" sz="4400" b="0" strike="noStrike" spc="-1" dirty="0" smtClean="0">
                <a:latin typeface="Arial"/>
              </a:rPr>
              <a:t> </a:t>
            </a:r>
            <a:r>
              <a:rPr lang="ru-RU" sz="4400" b="0" strike="noStrike" spc="-1" dirty="0">
                <a:latin typeface="Arial"/>
              </a:rPr>
              <a:t>подготовки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475920" y="2835276"/>
            <a:ext cx="9072000" cy="9361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 dirty="0">
              <a:latin typeface="Arial"/>
            </a:endParaRPr>
          </a:p>
          <a:p>
            <a:pPr algn="ctr"/>
            <a:r>
              <a:rPr lang="ru-RU" sz="3200" b="0" strike="noStrike" spc="-1" dirty="0">
                <a:latin typeface="Arial"/>
              </a:rPr>
              <a:t>												</a:t>
            </a:r>
          </a:p>
          <a:p>
            <a:pPr algn="ctr"/>
            <a:r>
              <a:rPr lang="ru-RU" sz="3200" b="0" strike="noStrike" spc="-1" dirty="0">
                <a:latin typeface="Arial"/>
              </a:rPr>
              <a:t>					</a:t>
            </a:r>
            <a:r>
              <a:rPr lang="ru-RU" sz="3200" b="0" strike="noStrike" spc="-1" dirty="0" smtClean="0">
                <a:latin typeface="Arial"/>
              </a:rPr>
              <a:t>							       Наумова </a:t>
            </a:r>
            <a:r>
              <a:rPr lang="ru-RU" sz="3200" b="0" strike="noStrike" spc="-1" dirty="0">
                <a:latin typeface="Arial"/>
              </a:rPr>
              <a:t>Г.И.</a:t>
            </a:r>
          </a:p>
          <a:p>
            <a:pPr algn="ctr"/>
            <a:r>
              <a:rPr lang="ru-RU" sz="3200" spc="-1" dirty="0">
                <a:latin typeface="Arial"/>
              </a:rPr>
              <a:t>				Стельмах А.А.</a:t>
            </a:r>
            <a:endParaRPr lang="ru-RU" sz="3200" b="0" strike="noStrike" spc="-1" dirty="0">
              <a:latin typeface="Arial"/>
            </a:endParaRPr>
          </a:p>
          <a:p>
            <a:pPr algn="ctr"/>
            <a:endParaRPr lang="ru-RU" sz="3200" b="0" strike="noStrike" spc="-1" dirty="0" smtClean="0">
              <a:latin typeface="Arial"/>
            </a:endParaRPr>
          </a:p>
          <a:p>
            <a:pPr algn="ctr"/>
            <a:r>
              <a:rPr lang="ru-RU" sz="3200" b="0" strike="noStrike" spc="-1" dirty="0" smtClean="0">
                <a:latin typeface="Arial"/>
              </a:rPr>
              <a:t>14.11.2025</a:t>
            </a:r>
          </a:p>
          <a:p>
            <a:pPr algn="ctr"/>
            <a:r>
              <a:rPr lang="ru-RU" sz="3200" b="0" strike="noStrike" spc="-1" dirty="0" smtClean="0">
                <a:latin typeface="Arial"/>
              </a:rPr>
              <a:t> </a:t>
            </a:r>
            <a:r>
              <a:rPr lang="ru-RU" sz="3200" b="0" strike="noStrike" spc="-1" dirty="0">
                <a:latin typeface="Arial"/>
              </a:rPr>
              <a:t>г. Полоцк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3" name="Рисунок 92"/>
          <p:cNvPicPr/>
          <p:nvPr/>
        </p:nvPicPr>
        <p:blipFill>
          <a:blip r:embed="rId2"/>
          <a:stretch/>
        </p:blipFill>
        <p:spPr>
          <a:xfrm>
            <a:off x="0" y="75600"/>
            <a:ext cx="8064000" cy="3776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5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504000" y="314995"/>
            <a:ext cx="9072000" cy="43412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В исследовании были получены данные обо всех беременностях, предоставленных с 2004 по 2018 год на Тайване.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Идентифицировали пациентов с любыми рецептами на ПЭП за 1 год до последнего менструального периода и с диагностическими кодами эпилепсии в группе женщин с одноплодной беременностью.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Среди 2.882.603 одноплодных беременностей с 2004 по 2018 год на Тайване </a:t>
            </a:r>
            <a:r>
              <a:rPr lang="ru-RU" sz="2600" b="0" strike="noStrike" spc="-1" dirty="0" smtClean="0">
                <a:latin typeface="Arial"/>
              </a:rPr>
              <a:t>выявлено </a:t>
            </a:r>
            <a:r>
              <a:rPr lang="ru-RU" sz="2600" b="0" strike="noStrike" spc="-1" dirty="0">
                <a:latin typeface="Arial"/>
              </a:rPr>
              <a:t>2.175 беременностей 1.668 различных матерей с эпилепсией, которые постоянно использовали ПЭП в течение 1 года до беременности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5904408" y="4203427"/>
            <a:ext cx="4031800" cy="14671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7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007864" y="216000"/>
            <a:ext cx="7632848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570" b="0" strike="noStrike" spc="-1" dirty="0">
                <a:latin typeface="Arial"/>
              </a:rPr>
              <a:t>Результаты</a:t>
            </a:r>
          </a:p>
        </p:txBody>
      </p:sp>
      <p:sp>
        <p:nvSpPr>
          <p:cNvPr id="97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9500" lnSpcReduction="10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Были выявлены четыре модели использования ПЭП во время беременности (в зависимости от того прерывали пациентки терапию ПЭП во время беременности или принимали ее постоянно) 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Риск преждевременных родов </a:t>
            </a:r>
            <a:r>
              <a:rPr lang="ru-RU" sz="2600" b="0" strike="noStrike" spc="-1" dirty="0" smtClean="0">
                <a:latin typeface="Arial"/>
              </a:rPr>
              <a:t>статистически </a:t>
            </a:r>
            <a:r>
              <a:rPr lang="ru-RU" sz="2600" b="0" strike="noStrike" spc="-1" dirty="0">
                <a:latin typeface="Arial"/>
              </a:rPr>
              <a:t>не отличался между типами пользователей ПЭП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Низкий риск веса при </a:t>
            </a:r>
            <a:r>
              <a:rPr lang="ru-RU" sz="2600" b="0" strike="noStrike" spc="-1" dirty="0" smtClean="0">
                <a:latin typeface="Arial"/>
              </a:rPr>
              <a:t>рождении статистически </a:t>
            </a:r>
            <a:r>
              <a:rPr lang="ru-RU" sz="2600" b="0" strike="noStrike" spc="-1" dirty="0">
                <a:latin typeface="Arial"/>
              </a:rPr>
              <a:t>не отличался между ПЭП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Низкий </a:t>
            </a:r>
            <a:r>
              <a:rPr lang="ru-RU" sz="2600" b="0" strike="noStrike" spc="-1" dirty="0" err="1">
                <a:latin typeface="Arial"/>
              </a:rPr>
              <a:t>гестационный</a:t>
            </a:r>
            <a:r>
              <a:rPr lang="ru-RU" sz="2600" b="0" strike="noStrike" spc="-1" dirty="0">
                <a:latin typeface="Arial"/>
              </a:rPr>
              <a:t> возраст </a:t>
            </a:r>
            <a:r>
              <a:rPr lang="ru-RU" sz="2600" b="0" strike="noStrike" spc="-1" dirty="0" smtClean="0">
                <a:latin typeface="Arial"/>
              </a:rPr>
              <a:t>статистически </a:t>
            </a:r>
            <a:r>
              <a:rPr lang="ru-RU" sz="2600" b="0" strike="noStrike" spc="-1" dirty="0">
                <a:latin typeface="Arial"/>
              </a:rPr>
              <a:t>не отличался между ПЭП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5904408" y="4203427"/>
            <a:ext cx="4031800" cy="14671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1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7A2CA2-B6DA-48C1-A5F9-A6C102F2F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531020"/>
            <a:ext cx="9072563" cy="4534412"/>
          </a:xfrm>
        </p:spPr>
        <p:txBody>
          <a:bodyPr/>
          <a:lstStyle/>
          <a:p>
            <a:r>
              <a:rPr lang="ru-RU" dirty="0" smtClean="0"/>
              <a:t>Если женщина, страдающая эпилепсией отменяла ПЭП по любой причине,  </a:t>
            </a:r>
            <a:r>
              <a:rPr lang="ru-RU" dirty="0"/>
              <a:t>то </a:t>
            </a:r>
            <a:r>
              <a:rPr lang="ru-RU" dirty="0" smtClean="0"/>
              <a:t>после родов не она не возобновляла прием ПЭП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2520032" y="2259211"/>
            <a:ext cx="7128144" cy="324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2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2"/>
          <a:stretch/>
        </p:blipFill>
        <p:spPr>
          <a:xfrm>
            <a:off x="0" y="72000"/>
            <a:ext cx="8911800" cy="393624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7065B3-3A88-4A48-97EC-D32883A6B67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98971"/>
            <a:ext cx="8911800" cy="39362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7065B3-3A88-4A48-97EC-D32883A6B67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" y="251371"/>
            <a:ext cx="8911800" cy="393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0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13840"/>
            <a:ext cx="9432856" cy="93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200" b="0" strike="noStrike" spc="-1" dirty="0">
                <a:latin typeface="Arial"/>
              </a:rPr>
              <a:t>WCRP-</a:t>
            </a:r>
            <a:r>
              <a:rPr lang="ru-RU" sz="2200" b="0" strike="noStrike" spc="-1" dirty="0" err="1">
                <a:latin typeface="Arial"/>
              </a:rPr>
              <a:t>Epi</a:t>
            </a:r>
            <a:r>
              <a:rPr lang="ru-RU" sz="2200" b="0" strike="noStrike" spc="-1" dirty="0">
                <a:latin typeface="Arial"/>
              </a:rPr>
              <a:t> - это текущее перспективное многоцентровое исследование, базирующееся в провинции Сычуань, юго-западный Китай</a:t>
            </a:r>
          </a:p>
        </p:txBody>
      </p:sp>
      <p:sp>
        <p:nvSpPr>
          <p:cNvPr id="81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7500" lnSpcReduction="10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dirty="0"/>
              <a:t>С сентября 2017 года также подписывается согласие на сбор образцов крови при каждом личном визите 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dirty="0"/>
              <a:t>Образцы для концентрации ПЭП обычно собираются до зачатия и в первом, втором и третьем триместре 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dirty="0"/>
              <a:t>В случае повторения припадков уровень препарата также проверяется до и после корректировки препарата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dirty="0"/>
              <a:t>Кроме того максимальные концентрации тестируются у женщин с высокими дозами ПЭП и тех, кто использует ПЭП высокого риска, такие как </a:t>
            </a:r>
            <a:r>
              <a:rPr lang="ru-RU" sz="2600" spc="-1" dirty="0" err="1"/>
              <a:t>вальпроат</a:t>
            </a:r>
            <a:endParaRPr lang="ru-RU" sz="2600" spc="-1" dirty="0"/>
          </a:p>
        </p:txBody>
      </p:sp>
    </p:spTree>
    <p:extLst>
      <p:ext uri="{BB962C8B-B14F-4D97-AF65-F5344CB8AC3E}">
        <p14:creationId xmlns:p14="http://schemas.microsoft.com/office/powerpoint/2010/main" val="32204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59792" y="170979"/>
            <a:ext cx="9216208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570" b="0" strike="noStrike" spc="-1" dirty="0">
                <a:latin typeface="Arial"/>
              </a:rPr>
              <a:t>Результаты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504000" y="1251098"/>
            <a:ext cx="9072000" cy="34051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3500" lnSpcReduction="20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Наблюдалось 1278 (72,5%) завершенных беременностей, и в 485 случаях (27,5%) была потеря плода. (всего 1763)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1278 срочных родов у 1162 женщин привели к 1270 живорождениям и восьми мертворождениям.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По сравнению с припадками до беременности частота припадков оставалась стабильной у 711 (40,3%) беременностей, увеличилась в 664 (</a:t>
            </a:r>
            <a:r>
              <a:rPr lang="ru-RU" sz="2600" b="1" u="sng" strike="noStrike" spc="-1" dirty="0">
                <a:solidFill>
                  <a:srgbClr val="FF0000"/>
                </a:solidFill>
                <a:latin typeface="Arial"/>
              </a:rPr>
              <a:t>37,7%</a:t>
            </a:r>
            <a:r>
              <a:rPr lang="ru-RU" sz="2600" b="0" strike="noStrike" spc="-1" dirty="0">
                <a:latin typeface="Arial"/>
              </a:rPr>
              <a:t>) беременностях и снизилась в 388 (22%) беременностях.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Эпилептический статус был зарегистрирован у 58 (</a:t>
            </a:r>
            <a:r>
              <a:rPr lang="ru-RU" sz="2600" b="1" u="sng" strike="noStrike" spc="-1" dirty="0">
                <a:solidFill>
                  <a:srgbClr val="FF0000"/>
                </a:solidFill>
                <a:latin typeface="Arial"/>
              </a:rPr>
              <a:t>3,3%</a:t>
            </a:r>
            <a:r>
              <a:rPr lang="ru-RU" sz="2600" b="0" strike="noStrike" spc="-1" dirty="0">
                <a:latin typeface="Arial"/>
              </a:rPr>
              <a:t>) беременностей 55 женщин. Основными предикторами ЭС были: рецидив припадков и обострение во время беременности, особенно БТКП, </a:t>
            </a:r>
            <a:r>
              <a:rPr lang="ru-RU" sz="2600" b="1" u="sng" strike="noStrike" spc="-1" dirty="0">
                <a:latin typeface="Arial"/>
              </a:rPr>
              <a:t>корректировка лекарств во время беременности, </a:t>
            </a:r>
            <a:r>
              <a:rPr lang="ru-RU" sz="2600" b="1" u="sng" strike="noStrike" spc="-1" dirty="0" err="1">
                <a:latin typeface="Arial"/>
              </a:rPr>
              <a:t>политерапия</a:t>
            </a:r>
            <a:r>
              <a:rPr lang="ru-RU" sz="2600" b="1" u="sng" strike="noStrike" spc="-1" dirty="0">
                <a:latin typeface="Arial"/>
              </a:rPr>
              <a:t> и незапланированная беременность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5880091" y="4203427"/>
            <a:ext cx="4031800" cy="14671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1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Наиболее распространенными акушерскими осложнениями, наблюдаемыми в китайском исследовании, были кесарево сечение, вагинальное кровотечение, анемия, </a:t>
            </a:r>
            <a:r>
              <a:rPr lang="ru-RU" sz="2600" b="0" strike="noStrike" spc="-1" dirty="0" err="1">
                <a:latin typeface="Arial"/>
              </a:rPr>
              <a:t>гестационный</a:t>
            </a:r>
            <a:r>
              <a:rPr lang="ru-RU" sz="2600" b="0" strike="noStrike" spc="-1" dirty="0">
                <a:latin typeface="Arial"/>
              </a:rPr>
              <a:t> диабет, гипертония, спонтанный выкидыш и беременность с дисфункцией щитовидной железы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6D73D0-B1D2-48DA-AEEA-0BAC6A96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08" y="3764966"/>
            <a:ext cx="3825939" cy="19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570" b="0" strike="noStrike" spc="-1">
                <a:solidFill>
                  <a:srgbClr val="FFFFFF"/>
                </a:solidFill>
                <a:latin typeface="Arial"/>
              </a:rPr>
              <a:t>Выводы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504000" y="531018"/>
            <a:ext cx="9072000" cy="4125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67500" lnSpcReduction="20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Соответствующее консультирование перед беременностью и тщательный мониторинг концентрации ПСП в крови, а также надлежащая корректировка лечения во время беременности необходимы для достижения адекватного контроля судорог у большинства женщин с эпилепсией на протяжении всей беременности.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ГТК относительно редко встречаются во время беременности у женщин с соответствующим образом контролируемой эпилепсией до беременности.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solidFill>
                  <a:srgbClr val="FF0000"/>
                </a:solidFill>
                <a:latin typeface="Arial"/>
              </a:rPr>
              <a:t>Наблюдалась тенденция к снижению корректировок лечения в течение беременности при запланированной беременности, при этом большинство изменений происходило в первом триместре при незапланированной беременности.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В этой когорте врожденные пороки развития были зарегистрирован в &lt;5% беременностей, при этом кардиогенные и </a:t>
            </a:r>
            <a:r>
              <a:rPr lang="ru-RU" sz="2600" b="0" strike="noStrike" spc="-1" dirty="0" err="1">
                <a:latin typeface="Arial"/>
              </a:rPr>
              <a:t>орофациальные</a:t>
            </a:r>
            <a:r>
              <a:rPr lang="ru-RU" sz="2600" b="0" strike="noStrike" spc="-1" dirty="0">
                <a:latin typeface="Arial"/>
              </a:rPr>
              <a:t> аномалии были наиболее распространенными.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6D73D0-B1D2-48DA-AEEA-0BAC6A96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432" y="3987403"/>
            <a:ext cx="3825939" cy="19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314995"/>
            <a:ext cx="46577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0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04000" y="1713118"/>
            <a:ext cx="9072000" cy="38584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0500" lnSpcReduction="20000"/>
          </a:bodyPr>
          <a:lstStyle/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В настоящее время существует 6 крупных регистров: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1. Международный регистр противоэпилептических препаратов и беременности (</a:t>
            </a:r>
            <a:r>
              <a:rPr lang="ru-RU" sz="2600" b="1" strike="noStrike" spc="-1" dirty="0">
                <a:latin typeface="Arial"/>
              </a:rPr>
              <a:t>EURAP</a:t>
            </a:r>
            <a:r>
              <a:rPr lang="ru-RU" sz="2600" b="0" strike="noStrike" spc="-1" dirty="0">
                <a:latin typeface="Arial"/>
              </a:rPr>
              <a:t>)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2. Североамериканский реестр противоэпилептических препаратов при беременности (</a:t>
            </a:r>
            <a:r>
              <a:rPr lang="ru-RU" sz="2600" b="1" strike="noStrike" spc="-1" dirty="0">
                <a:latin typeface="Arial"/>
              </a:rPr>
              <a:t>NAAPR</a:t>
            </a:r>
            <a:r>
              <a:rPr lang="ru-RU" sz="2600" b="0" strike="noStrike" spc="-1" dirty="0">
                <a:latin typeface="Arial"/>
              </a:rPr>
              <a:t>)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3. Регистр Великобритании и Ирландии по эпилепсии и беременности (</a:t>
            </a:r>
            <a:r>
              <a:rPr lang="ru-RU" sz="2600" b="1" strike="noStrike" spc="-1" dirty="0">
                <a:latin typeface="Arial"/>
              </a:rPr>
              <a:t>UK&amp;IEPR</a:t>
            </a:r>
            <a:r>
              <a:rPr lang="ru-RU" sz="2600" b="0" strike="noStrike" spc="-1" dirty="0">
                <a:latin typeface="Arial"/>
              </a:rPr>
              <a:t>)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4.  Регистр эпилепсии и беременности в </a:t>
            </a:r>
            <a:r>
              <a:rPr lang="ru-RU" sz="2600" b="0" strike="noStrike" spc="-1" dirty="0" err="1">
                <a:latin typeface="Arial"/>
              </a:rPr>
              <a:t>Керале</a:t>
            </a:r>
            <a:r>
              <a:rPr lang="ru-RU" sz="2600" b="0" strike="noStrike" spc="-1" dirty="0">
                <a:latin typeface="Arial"/>
              </a:rPr>
              <a:t> (Индия) (</a:t>
            </a:r>
            <a:r>
              <a:rPr lang="ru-RU" sz="2600" b="1" strike="noStrike" spc="-1" dirty="0">
                <a:latin typeface="Arial"/>
              </a:rPr>
              <a:t>KREP</a:t>
            </a:r>
            <a:r>
              <a:rPr lang="ru-RU" sz="2600" b="0" strike="noStrike" spc="-1" dirty="0">
                <a:latin typeface="Arial"/>
              </a:rPr>
              <a:t>)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5.  Австралийский регистр противоэпилептических препаратов для беременных (</a:t>
            </a:r>
            <a:r>
              <a:rPr lang="ru-RU" sz="2600" b="1" strike="noStrike" spc="-1" dirty="0">
                <a:latin typeface="Arial"/>
              </a:rPr>
              <a:t>APR</a:t>
            </a:r>
            <a:r>
              <a:rPr lang="ru-RU" sz="2600" b="0" strike="noStrike" spc="-1" dirty="0">
                <a:latin typeface="Arial"/>
              </a:rPr>
              <a:t>)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6.  Реестр Западного Китая (</a:t>
            </a:r>
            <a:r>
              <a:rPr lang="ru-RU" sz="2600" b="1" strike="noStrike" spc="-1" dirty="0">
                <a:latin typeface="Arial"/>
              </a:rPr>
              <a:t>WCRP-</a:t>
            </a:r>
            <a:r>
              <a:rPr lang="ru-RU" sz="2600" b="1" strike="noStrike" spc="-1" dirty="0" err="1">
                <a:latin typeface="Arial"/>
              </a:rPr>
              <a:t>Epi</a:t>
            </a:r>
            <a:r>
              <a:rPr lang="ru-RU" sz="2600" b="0" strike="noStrike" spc="-1" dirty="0">
                <a:latin typeface="Arial"/>
              </a:rPr>
              <a:t>) (существует c 2012г)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-72257" y="68999"/>
            <a:ext cx="10152881" cy="164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239410"/>
            <a:ext cx="6942113" cy="52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101250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8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4000" y="177839"/>
            <a:ext cx="8712776" cy="488968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Согласно отчету Целевой группы Международной лиги по борьбе с эпилепсией за 2019 год о женщинах и беременности, наиболее выраженное снижение концентрации в сыворотке наблюдается у </a:t>
            </a:r>
            <a:r>
              <a:rPr lang="ru-RU" dirty="0" err="1"/>
              <a:t>ламотриджина</a:t>
            </a:r>
            <a:r>
              <a:rPr lang="ru-RU" dirty="0"/>
              <a:t>, </a:t>
            </a:r>
            <a:r>
              <a:rPr lang="ru-RU" dirty="0" err="1"/>
              <a:t>леветирацетама</a:t>
            </a:r>
            <a:r>
              <a:rPr lang="ru-RU" dirty="0"/>
              <a:t> и </a:t>
            </a:r>
            <a:r>
              <a:rPr lang="ru-RU" dirty="0" err="1"/>
              <a:t>окскарбазепина</a:t>
            </a:r>
            <a:r>
              <a:rPr lang="ru-RU" dirty="0"/>
              <a:t> (снижение в диапазоне от 40% до 70%). </a:t>
            </a:r>
            <a:r>
              <a:rPr lang="ru-RU" dirty="0" err="1"/>
              <a:t>Фенобарбитал</a:t>
            </a:r>
            <a:r>
              <a:rPr lang="ru-RU" dirty="0"/>
              <a:t>, </a:t>
            </a:r>
            <a:r>
              <a:rPr lang="ru-RU" dirty="0" err="1"/>
              <a:t>фенитоин</a:t>
            </a:r>
            <a:r>
              <a:rPr lang="ru-RU" dirty="0"/>
              <a:t>, </a:t>
            </a:r>
            <a:r>
              <a:rPr lang="ru-RU" dirty="0" err="1"/>
              <a:t>топирамат</a:t>
            </a:r>
            <a:r>
              <a:rPr lang="ru-RU" dirty="0"/>
              <a:t> и </a:t>
            </a:r>
            <a:r>
              <a:rPr lang="ru-RU" dirty="0" err="1"/>
              <a:t>зонисамид</a:t>
            </a:r>
            <a:r>
              <a:rPr lang="ru-RU" dirty="0"/>
              <a:t> имеют умеренное снижение уровня в сыворотке (от 30% до 60%). Напротив, относительно небольшие изменения концентрации в сыворотке наблюдаются при приеме </a:t>
            </a:r>
            <a:r>
              <a:rPr lang="ru-RU" dirty="0" err="1"/>
              <a:t>карбамазепина</a:t>
            </a:r>
            <a:r>
              <a:rPr lang="ru-RU" dirty="0"/>
              <a:t> и </a:t>
            </a:r>
            <a:r>
              <a:rPr lang="ru-RU" dirty="0" err="1"/>
              <a:t>вальпроата</a:t>
            </a:r>
            <a:r>
              <a:rPr lang="ru-RU" dirty="0"/>
              <a:t>, которые обычно снижаются на 10–20 %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015430-2275-4CA7-AACA-7AAFD6397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400" y="4275435"/>
            <a:ext cx="4104456" cy="12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4000" y="177839"/>
            <a:ext cx="8496752" cy="4673659"/>
          </a:xfrm>
        </p:spPr>
        <p:txBody>
          <a:bodyPr/>
          <a:lstStyle/>
          <a:p>
            <a:pPr algn="just"/>
            <a:r>
              <a:rPr lang="ru-RU" dirty="0"/>
              <a:t>Исследования показали, что при снижении уровня ПЭП более чем на 35 % по сравнению с целевым уровнем риск ухудшения припадков увеличивается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01E20F-2742-4E88-9FEA-E517CCAF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248" y="3123307"/>
            <a:ext cx="5472608" cy="20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31" y="1323129"/>
            <a:ext cx="9072563" cy="3746238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</a:rPr>
              <a:t>Рекомендации для женщин, принимающих противосудорожные препараты: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400" dirty="0">
                <a:solidFill>
                  <a:srgbClr val="C00000"/>
                </a:solidFill>
              </a:rPr>
              <a:t>фолиевая кислота</a:t>
            </a:r>
          </a:p>
        </p:txBody>
      </p:sp>
    </p:spTree>
    <p:extLst>
      <p:ext uri="{BB962C8B-B14F-4D97-AF65-F5344CB8AC3E}">
        <p14:creationId xmlns:p14="http://schemas.microsoft.com/office/powerpoint/2010/main" val="28994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4888" cy="497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0" y="2043187"/>
            <a:ext cx="4564283" cy="335171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4326269" y="3843388"/>
            <a:ext cx="5477840" cy="101596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78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256" y="156203"/>
            <a:ext cx="9717103" cy="9450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/>
              <a:t>Противосудорожные препараты влияют на плацентарный транспорт фолиевой кислоты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307"/>
            <a:ext cx="10080625" cy="425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310891" y="2715826"/>
            <a:ext cx="3333957" cy="17851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4671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0080626" cy="15391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/>
              <a:t>Связь между недостатком фолиевой кислоты в </a:t>
            </a:r>
            <a:r>
              <a:rPr lang="ru-RU" b="1" dirty="0" err="1"/>
              <a:t>педгравидарный</a:t>
            </a:r>
            <a:r>
              <a:rPr lang="ru-RU" b="1" dirty="0"/>
              <a:t> период и самопроизвольным абортом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5957"/>
            <a:ext cx="10080625" cy="425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53" y="156203"/>
            <a:ext cx="10064872" cy="121418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/>
              <a:t>Приём фолиевая кислоты на протяжении всей беременности снижает риск преждевременных родов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3" y="1346754"/>
            <a:ext cx="10064873" cy="42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230387" y="2417860"/>
            <a:ext cx="1032564" cy="2382419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542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36856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504000" y="1827162"/>
            <a:ext cx="9072000" cy="35283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0500" lnSpcReduction="10000"/>
          </a:bodyPr>
          <a:lstStyle/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Хотя все реестры сосредоточены на основных врожденных пороках развития у потомства в качестве основного интереса, существуют различия в методах регистрации, определениях воздействия, продолжительности наблюдения, критериях результатов и группах </a:t>
            </a:r>
            <a:r>
              <a:rPr lang="ru-RU" sz="2600" b="0" strike="noStrike" spc="-1" dirty="0" smtClean="0">
                <a:latin typeface="Arial"/>
              </a:rPr>
              <a:t>сравнения </a:t>
            </a:r>
            <a:endParaRPr lang="ru-RU" sz="2600" b="0" strike="noStrike" spc="-1" dirty="0">
              <a:latin typeface="Arial"/>
            </a:endParaRP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На международном семинаре в 2008 году был сделан вывод о том, что наличие отдельных реестров, а не объединение данных, может служить </a:t>
            </a:r>
            <a:r>
              <a:rPr lang="ru-RU" sz="2600" b="1" u="sng" strike="noStrike" spc="-1" dirty="0">
                <a:latin typeface="Arial"/>
              </a:rPr>
              <a:t>преимуществом</a:t>
            </a:r>
            <a:r>
              <a:rPr lang="ru-RU" sz="2600" b="0" strike="noStrike" spc="-1" dirty="0">
                <a:latin typeface="Arial"/>
              </a:rPr>
              <a:t>, позволяющим проверять или противоречить наблюдениям в </a:t>
            </a:r>
            <a:r>
              <a:rPr lang="ru-RU" sz="2600" b="0" strike="noStrike" spc="-1" dirty="0" smtClean="0">
                <a:latin typeface="Arial"/>
              </a:rPr>
              <a:t>исследованиях </a:t>
            </a:r>
            <a:endParaRPr lang="ru-RU" sz="2600" b="0" strike="noStrike" spc="-1" dirty="0">
              <a:latin typeface="Arial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-16091" y="-45045"/>
            <a:ext cx="7776864" cy="164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-21651"/>
            <a:ext cx="9072563" cy="7508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/>
              <a:t>ФОЛИЕВАЯ КИСЛОТА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776" y="819051"/>
            <a:ext cx="9649072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200" dirty="0"/>
              <a:t>	Имеющиеся данные пока не позволили подтвердить роль приема фолиевой кислоты во время беременности в снижении количества крупных врожденных пороков у плода у женщин страдающих эпилепсией и принимающих ПЭП. </a:t>
            </a:r>
          </a:p>
          <a:p>
            <a:pPr algn="just">
              <a:defRPr/>
            </a:pPr>
            <a:r>
              <a:rPr lang="ru-RU" sz="2200" dirty="0"/>
              <a:t>	При приеме фолиевой кислоты как минимум за 3 месяца до зачатия и затем на протяжении первого триместра беременности крупные врожденные пороки отмечены в 66 из 575 (11,5%; 95% ДИ 9,1-14,3) случаев по сравнению с 98 из 1 011 (9,7%; 95% ДИ 8,0-11,7) случаев, когда фолиевая кислота должным образом не принималась. Эти данные не являются статистически значимыми.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1600" dirty="0">
              <a:hlinkClick r:id="rId2" tooltip="Neurology.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sz="1100" dirty="0">
                <a:hlinkClick r:id="rId2" tooltip="Neurology."/>
              </a:rPr>
              <a:t>Neurology.</a:t>
            </a:r>
            <a:r>
              <a:rPr lang="en-US" sz="1100" dirty="0"/>
              <a:t> 2015 Sep 8;85(10):866-72. </a:t>
            </a:r>
            <a:r>
              <a:rPr lang="en-US" sz="1100" dirty="0" err="1"/>
              <a:t>doi</a:t>
            </a:r>
            <a:r>
              <a:rPr lang="en-US" sz="1100" dirty="0"/>
              <a:t>: 10.1212/WNL.0000000000001772. </a:t>
            </a:r>
            <a:r>
              <a:rPr lang="en-US" sz="1100" dirty="0" err="1"/>
              <a:t>Epub</a:t>
            </a:r>
            <a:r>
              <a:rPr lang="en-US" sz="1100" dirty="0"/>
              <a:t> 2015 Jun 17.</a:t>
            </a:r>
            <a:endParaRPr lang="ru-RU" sz="1100" dirty="0"/>
          </a:p>
          <a:p>
            <a:pPr algn="just">
              <a:buFont typeface="Wingdings" pitchFamily="2" charset="2"/>
              <a:buNone/>
              <a:defRPr/>
            </a:pPr>
            <a:r>
              <a:rPr lang="en-US" sz="1100" b="1" dirty="0"/>
              <a:t>Dose-dependent </a:t>
            </a:r>
            <a:r>
              <a:rPr lang="en-US" sz="1100" b="1" dirty="0" err="1"/>
              <a:t>teratogenicity</a:t>
            </a:r>
            <a:r>
              <a:rPr lang="en-US" sz="1100" b="1" dirty="0"/>
              <a:t> of </a:t>
            </a:r>
            <a:r>
              <a:rPr lang="en-US" sz="1100" b="1" dirty="0" err="1"/>
              <a:t>valproate</a:t>
            </a:r>
            <a:r>
              <a:rPr lang="en-US" sz="1100" b="1" dirty="0"/>
              <a:t> in mono</a:t>
            </a:r>
            <a:r>
              <a:rPr lang="ru-RU" sz="1100" b="1" dirty="0"/>
              <a:t> </a:t>
            </a:r>
            <a:r>
              <a:rPr lang="en-US" sz="1100" b="1" dirty="0"/>
              <a:t>and </a:t>
            </a:r>
            <a:r>
              <a:rPr lang="en-US" sz="1100" b="1" dirty="0" err="1"/>
              <a:t>polytherapy</a:t>
            </a:r>
            <a:r>
              <a:rPr lang="en-US" sz="1100" b="1" dirty="0"/>
              <a:t>: an observational study.</a:t>
            </a:r>
            <a:endParaRPr lang="ru-RU" sz="11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3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360000" y="216000"/>
            <a:ext cx="9360832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latin typeface="Arial"/>
              </a:rPr>
              <a:t>Исследование в трёх странах Северной Европы: Дании, Норвегии и Швеции</a:t>
            </a:r>
          </a:p>
        </p:txBody>
      </p:sp>
      <p:sp>
        <p:nvSpPr>
          <p:cNvPr id="59" name="TextShape 2"/>
          <p:cNvSpPr txBox="1"/>
          <p:nvPr/>
        </p:nvSpPr>
        <p:spPr>
          <a:xfrm>
            <a:off x="288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600" b="0" strike="noStrike" spc="-1" dirty="0">
              <a:latin typeface="Arial"/>
            </a:endParaRP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Прием высоких доз фолиевой кислоты (≥1 мг в день во время беременности связан с повышенным риском развития рака у детей, рождённых женщинами с эпилепсией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Высокие дозы фолиевой кислоты были связаны с 1,2-кратным увеличением риска рака и 2-кратным увеличением риска </a:t>
            </a:r>
            <a:r>
              <a:rPr lang="ru-RU" sz="2600" b="0" strike="noStrike" spc="-1" dirty="0" err="1">
                <a:latin typeface="Arial"/>
              </a:rPr>
              <a:t>неходжкинской</a:t>
            </a:r>
            <a:r>
              <a:rPr lang="ru-RU" sz="2600" b="0" strike="noStrike" spc="-1" dirty="0">
                <a:latin typeface="Arial"/>
              </a:rPr>
              <a:t> лимфомы в когорте из 1 465 785 рожавших женщин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8FC090-5AB1-47A0-B1D4-F65931083C4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207742" y="4210892"/>
            <a:ext cx="5872883" cy="14596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15" y="0"/>
            <a:ext cx="7350397" cy="61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4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 доказательств причинно-следственной связи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1899171"/>
            <a:ext cx="4146871" cy="348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7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70979"/>
            <a:ext cx="6248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2746079"/>
            <a:ext cx="3528145" cy="296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5816" y="3555355"/>
            <a:ext cx="581635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0"/>
            <a:ext cx="74676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170979"/>
            <a:ext cx="7020000" cy="1012680"/>
          </a:xfrm>
        </p:spPr>
        <p:txBody>
          <a:bodyPr/>
          <a:lstStyle/>
          <a:p>
            <a:r>
              <a:rPr lang="ru-RU" sz="4000" b="1" dirty="0"/>
              <a:t>Вывод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15776" y="1755155"/>
            <a:ext cx="9721080" cy="34563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dirty="0"/>
              <a:t>	</a:t>
            </a:r>
            <a:r>
              <a:rPr lang="ru-RU" sz="7200" dirty="0"/>
              <a:t>Всем женщинам, планирующим беременность, обычно рекомендуется принимать фолиевую кислоту в дозе 0,4 мг в день. Однако женщинам с риском развития дефектов нервной трубки у ребёнка часто рекомендуют более высокие дозы – от 4 до 5 мг в день. Важно отметить, что в настоящее время нет единого мнения об оптимальной дозировке фолиевой кислоты</a:t>
            </a:r>
          </a:p>
          <a:p>
            <a:pPr algn="just"/>
            <a:r>
              <a:rPr lang="ru-RU" sz="7200" dirty="0"/>
              <a:t>	Наблюдательные регистры беременности не смогли продемонстрировать какие-либо благоприятные эффекты фолиевой кислоты на риск крупных врожденных пороков развития  у детей,  рожденными женщинами, страдающими эпилепсией, получающих лечение ПЭП 	</a:t>
            </a:r>
            <a:r>
              <a:rPr lang="ru-RU" sz="7200" dirty="0" smtClean="0"/>
              <a:t>Тем </a:t>
            </a:r>
            <a:r>
              <a:rPr lang="ru-RU" sz="7200" dirty="0"/>
              <a:t>не менее, добавление фолиевой кислоты было связано с улучшением результатов неврологического развития </a:t>
            </a:r>
          </a:p>
          <a:p>
            <a:pPr algn="just"/>
            <a:r>
              <a:rPr lang="ru-RU" sz="7200" dirty="0"/>
              <a:t>	Важно отметить, что добавление фолиевой кислоты в высоких дозах также было связано с повышенным риском детского рака. Однако такие результаты не являются доказанной причинно-следственной связью и остаются спорными </a:t>
            </a:r>
          </a:p>
          <a:p>
            <a:pPr algn="just"/>
            <a:r>
              <a:rPr lang="ru-RU" sz="7200" dirty="0"/>
              <a:t>	Таким образом, оптимальная доза и время для добавления фолиевой кислоты у женщин, получающих </a:t>
            </a:r>
            <a:r>
              <a:rPr lang="ru-RU" sz="7200" dirty="0" smtClean="0"/>
              <a:t>лечение ПЭП, </a:t>
            </a:r>
            <a:r>
              <a:rPr lang="ru-RU" sz="7200" dirty="0"/>
              <a:t>еще не установлены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0"/>
            <a:ext cx="4257461" cy="168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4925"/>
            <a:ext cx="74771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9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4000" y="1107084"/>
            <a:ext cx="9072000" cy="35491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	Во время беременности потребности в фолиевой кислоте в 5–10 раз выше, чем у небеременных женщин, и адекватный </a:t>
            </a:r>
            <a:r>
              <a:rPr lang="ru-RU" dirty="0" err="1"/>
              <a:t>периконцепционный</a:t>
            </a:r>
            <a:r>
              <a:rPr lang="ru-RU" dirty="0"/>
              <a:t> уровень фолиевой кислоты необходим для структурного и функционального развития мозга плода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err="1"/>
              <a:t>Периконцепционный</a:t>
            </a:r>
            <a:r>
              <a:rPr lang="ru-RU" dirty="0"/>
              <a:t> </a:t>
            </a:r>
            <a:r>
              <a:rPr lang="ru-RU" dirty="0" err="1"/>
              <a:t>фолат</a:t>
            </a:r>
            <a:r>
              <a:rPr lang="ru-RU" dirty="0"/>
              <a:t> особенно важен для женщин с эпилепсией, которые принимают противосудорожные препараты, учитывая тот факт, что несколько противосудорожных препаратов, особенно те, которые индуцируют ферменты </a:t>
            </a:r>
            <a:r>
              <a:rPr lang="ru-RU" dirty="0" err="1"/>
              <a:t>цитохрома</a:t>
            </a:r>
            <a:r>
              <a:rPr lang="ru-RU" dirty="0"/>
              <a:t> P450, как известно, снижают уровень фолиевой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36360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1671" y="2828713"/>
            <a:ext cx="7217447" cy="1550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/>
              <a:t>«Применение </a:t>
            </a:r>
            <a:r>
              <a:rPr lang="ru-RU" sz="3200" b="1" i="1" dirty="0" err="1"/>
              <a:t>вальпроевой</a:t>
            </a:r>
            <a:r>
              <a:rPr lang="ru-RU" sz="3200" b="1" i="1" dirty="0"/>
              <a:t> кислоты привело к тому, что до 4100 детей в мире родились с серьезными врожденными дефектами».</a:t>
            </a:r>
          </a:p>
        </p:txBody>
      </p:sp>
      <p:pic>
        <p:nvPicPr>
          <p:cNvPr id="19459" name="Picture 2" descr="ANSM : Agence Nationale de sécurité du Médicament et des produits de sant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9" y="1290313"/>
            <a:ext cx="3106443" cy="107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31263"/>
            <a:ext cx="9864848" cy="1119836"/>
          </a:xfrm>
          <a:prstGeom prst="rect">
            <a:avLst/>
          </a:prstGeom>
        </p:spPr>
        <p:txBody>
          <a:bodyPr lIns="121899" tIns="60949" rIns="121899" bIns="60949" anchor="b"/>
          <a:lstStyle/>
          <a:p>
            <a:pPr algn="ctr" defTabSz="1218987">
              <a:lnSpc>
                <a:spcPct val="85000"/>
              </a:lnSpc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Агентство национальной безопасности лекарственных средств и товаров медицинского назначения Франции ANSM (2017г.)</a:t>
            </a:r>
          </a:p>
        </p:txBody>
      </p:sp>
    </p:spTree>
    <p:extLst>
      <p:ext uri="{BB962C8B-B14F-4D97-AF65-F5344CB8AC3E}">
        <p14:creationId xmlns:p14="http://schemas.microsoft.com/office/powerpoint/2010/main" val="105888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Совместный опыт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4000" y="2115194"/>
            <a:ext cx="9072000" cy="2541045"/>
          </a:xfrm>
        </p:spPr>
        <p:txBody>
          <a:bodyPr/>
          <a:lstStyle/>
          <a:p>
            <a:r>
              <a:rPr lang="ru-RU" dirty="0"/>
              <a:t>Российский регистр беременных </a:t>
            </a:r>
            <a:br>
              <a:rPr lang="ru-RU" dirty="0"/>
            </a:br>
            <a:r>
              <a:rPr lang="ru-RU" dirty="0"/>
              <a:t>Регистр беременных Витебской области с 2002 г.</a:t>
            </a:r>
          </a:p>
        </p:txBody>
      </p:sp>
    </p:spTree>
    <p:extLst>
      <p:ext uri="{BB962C8B-B14F-4D97-AF65-F5344CB8AC3E}">
        <p14:creationId xmlns:p14="http://schemas.microsoft.com/office/powerpoint/2010/main" val="17081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283" y="1251099"/>
            <a:ext cx="8964056" cy="27812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2550" indent="0">
              <a:buFont typeface="Wingdings" pitchFamily="2" charset="2"/>
              <a:buNone/>
              <a:defRPr/>
            </a:pPr>
            <a:r>
              <a:rPr lang="ru-RU" dirty="0"/>
              <a:t> </a:t>
            </a:r>
          </a:p>
          <a:p>
            <a:pPr algn="just">
              <a:defRPr/>
            </a:pPr>
            <a:r>
              <a:rPr lang="ru-RU" sz="3600" dirty="0"/>
              <a:t>Общая рекомендация – не предлагать вальпроат натрия для девочек и женщин в репродуктивном возрасте, если есть другие варианты лечения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1163823" y="5044427"/>
            <a:ext cx="87522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Адаптировано из: </a:t>
            </a:r>
            <a:r>
              <a:rPr lang="en-US" altLang="ru-RU" sz="1000">
                <a:latin typeface="Times New Roman" pitchFamily="18" charset="0"/>
                <a:cs typeface="Times New Roman" pitchFamily="18" charset="0"/>
              </a:rPr>
              <a:t>https://www.nice.org.uk/guidance/cg137</a:t>
            </a:r>
          </a:p>
        </p:txBody>
      </p:sp>
    </p:spTree>
    <p:extLst>
      <p:ext uri="{BB962C8B-B14F-4D97-AF65-F5344CB8AC3E}">
        <p14:creationId xmlns:p14="http://schemas.microsoft.com/office/powerpoint/2010/main" val="836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571" y="-498799"/>
            <a:ext cx="15918987" cy="598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5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710"/>
            <a:ext cx="9576816" cy="945092"/>
          </a:xfrm>
        </p:spPr>
        <p:txBody>
          <a:bodyPr/>
          <a:lstStyle/>
          <a:p>
            <a:pPr algn="ctr">
              <a:defRPr/>
            </a:pPr>
            <a:r>
              <a:rPr lang="ru-RU" sz="3200" dirty="0"/>
              <a:t>Приказ МЗ РБ № 358 от 05.04.2021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008" y="1323129"/>
            <a:ext cx="9763856" cy="374623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ru-RU" dirty="0"/>
              <a:t>	</a:t>
            </a:r>
            <a:r>
              <a:rPr lang="ru-RU" sz="2800" dirty="0" err="1"/>
              <a:t>Вальпроаты</a:t>
            </a:r>
            <a:r>
              <a:rPr lang="ru-RU" sz="2800" dirty="0"/>
              <a:t> не назначаются женщинам репродуктивного возраста, за исключением случаев, когда другие методы лечения неэффективны или невозможны вследствие непереносимости ЛП. </a:t>
            </a:r>
          </a:p>
          <a:p>
            <a:pPr algn="just">
              <a:defRPr/>
            </a:pPr>
            <a:r>
              <a:rPr lang="ru-RU" sz="2800" dirty="0"/>
              <a:t>	Иные лекарственные препараты назначаются в соответствии с действующими клиническими протоколами лечения пациентов с эпилепсией или биполярными расстройствами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7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C429704-1FCE-4D9E-B98C-10F31781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98" y="0"/>
            <a:ext cx="9369830" cy="56705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0AAC454-38AA-4F4C-8D53-9361EBA30F2F}"/>
              </a:ext>
            </a:extLst>
          </p:cNvPr>
          <p:cNvSpPr/>
          <p:nvPr/>
        </p:nvSpPr>
        <p:spPr>
          <a:xfrm>
            <a:off x="302419" y="1339330"/>
            <a:ext cx="9540591" cy="381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3" tIns="37801" rIns="75603" bIns="3780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A223EDC-376A-4DBB-A97A-5ED2E532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99" y="948766"/>
            <a:ext cx="5474228" cy="37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C429704-1FCE-4D9E-B98C-10F31781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98" y="0"/>
            <a:ext cx="9369830" cy="56705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DF31FD4-D7AB-49A7-8F6F-76C83F16A6CE}"/>
              </a:ext>
            </a:extLst>
          </p:cNvPr>
          <p:cNvSpPr/>
          <p:nvPr/>
        </p:nvSpPr>
        <p:spPr>
          <a:xfrm>
            <a:off x="223215" y="3477937"/>
            <a:ext cx="9502013" cy="3672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3" tIns="37801" rIns="75603" bIns="3780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4294" y="282215"/>
            <a:ext cx="9060311" cy="49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Withdrowal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of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valproic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acid treatment during pregnancy and seizure outcome: Observations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rom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EURAP</a:t>
            </a:r>
            <a:endParaRPr lang="ru-RU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Torbjorn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Tomson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Dina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Battino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Erminio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Bonizzoni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John Craig, Dick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Lindgout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Emilio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Perucca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Anne Sabers,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Sanjeev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V Thomas, Frank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Vajda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and for the EURAP Study Group</a:t>
            </a:r>
            <a:endParaRPr lang="ru-RU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u="sng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Epilepsia</a:t>
            </a:r>
            <a:r>
              <a:rPr lang="en-US" sz="2800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57(8):e173-e177, 2016</a:t>
            </a:r>
            <a:endParaRPr lang="ru-RU" sz="2800" u="sng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Достигнут консенсус о том, что отменять </a:t>
            </a:r>
            <a:r>
              <a:rPr lang="ru-RU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вальпроевую</a:t>
            </a: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кислоту или заменять ее на другой препарат необходимо до наступления беременности.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0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65" y="819051"/>
            <a:ext cx="9686850" cy="41044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ru-RU" sz="2800" dirty="0"/>
              <a:t>	Поскольку в последнее время появилось много сообщений о риске применения </a:t>
            </a:r>
            <a:r>
              <a:rPr lang="ru-RU" sz="2800" dirty="0" err="1"/>
              <a:t>вальпроевой</a:t>
            </a:r>
            <a:r>
              <a:rPr lang="ru-RU" sz="2800" dirty="0"/>
              <a:t> кислоты во время беременности, это может подтолкнуть некоторых врачей к отмене или замене </a:t>
            </a:r>
            <a:r>
              <a:rPr lang="ru-RU" sz="2800" dirty="0" err="1"/>
              <a:t>вальпроевой</a:t>
            </a:r>
            <a:r>
              <a:rPr lang="ru-RU" sz="2800" dirty="0"/>
              <a:t> кислоты во время беременности. </a:t>
            </a:r>
          </a:p>
          <a:p>
            <a:pPr algn="just">
              <a:defRPr/>
            </a:pPr>
            <a:r>
              <a:rPr lang="ru-RU" sz="2800" dirty="0"/>
              <a:t>	Такая стратегия весьма сомнительна, поскольку потенциальная польза от уменьшения тератогенного воздействия </a:t>
            </a:r>
            <a:r>
              <a:rPr lang="ru-RU" sz="2800" dirty="0" err="1"/>
              <a:t>вальпроевой</a:t>
            </a:r>
            <a:r>
              <a:rPr lang="ru-RU" sz="2800" dirty="0"/>
              <a:t> кислоты остается неясной, в то время как </a:t>
            </a:r>
            <a:r>
              <a:rPr lang="ru-RU" sz="2800" dirty="0">
                <a:solidFill>
                  <a:schemeClr val="tx1"/>
                </a:solidFill>
              </a:rPr>
              <a:t>риск потери контроля над судорогами может оказаться весьма значительным и внести свой вклад в материнскую смертность, связанную с эпилепсией. 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0" y="5288576"/>
            <a:ext cx="1035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800" dirty="0" err="1"/>
              <a:t>Withdrowal</a:t>
            </a:r>
            <a:r>
              <a:rPr lang="en-US" altLang="ru-RU" sz="800" dirty="0"/>
              <a:t> of </a:t>
            </a:r>
            <a:r>
              <a:rPr lang="en-US" altLang="ru-RU" sz="800" dirty="0" err="1"/>
              <a:t>valproic</a:t>
            </a:r>
            <a:r>
              <a:rPr lang="en-US" altLang="ru-RU" sz="800" dirty="0"/>
              <a:t> acid treatment during pregnancy and seizure outcome: Observations from EURAP</a:t>
            </a:r>
            <a:endParaRPr lang="ru-RU" altLang="ru-RU" sz="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800" dirty="0" err="1"/>
              <a:t>Torbjorn</a:t>
            </a:r>
            <a:r>
              <a:rPr lang="en-US" altLang="ru-RU" sz="800" dirty="0"/>
              <a:t> </a:t>
            </a:r>
            <a:r>
              <a:rPr lang="en-US" altLang="ru-RU" sz="800" dirty="0" err="1"/>
              <a:t>Tomson</a:t>
            </a:r>
            <a:r>
              <a:rPr lang="en-US" altLang="ru-RU" sz="800" dirty="0"/>
              <a:t>, Dina </a:t>
            </a:r>
            <a:r>
              <a:rPr lang="en-US" altLang="ru-RU" sz="800" dirty="0" err="1"/>
              <a:t>Battino</a:t>
            </a:r>
            <a:r>
              <a:rPr lang="en-US" altLang="ru-RU" sz="800" dirty="0"/>
              <a:t>, </a:t>
            </a:r>
            <a:r>
              <a:rPr lang="en-US" altLang="ru-RU" sz="800" dirty="0" err="1"/>
              <a:t>Erminio</a:t>
            </a:r>
            <a:r>
              <a:rPr lang="en-US" altLang="ru-RU" sz="800" dirty="0"/>
              <a:t> </a:t>
            </a:r>
            <a:r>
              <a:rPr lang="en-US" altLang="ru-RU" sz="800" dirty="0" err="1"/>
              <a:t>Bonizzoni</a:t>
            </a:r>
            <a:r>
              <a:rPr lang="en-US" altLang="ru-RU" sz="800" dirty="0"/>
              <a:t>, John Craig, Dick </a:t>
            </a:r>
            <a:r>
              <a:rPr lang="en-US" altLang="ru-RU" sz="800" dirty="0" err="1"/>
              <a:t>Lindgout</a:t>
            </a:r>
            <a:r>
              <a:rPr lang="en-US" altLang="ru-RU" sz="800" dirty="0"/>
              <a:t>, Emilio </a:t>
            </a:r>
            <a:r>
              <a:rPr lang="en-US" altLang="ru-RU" sz="800" dirty="0" err="1"/>
              <a:t>Perucca</a:t>
            </a:r>
            <a:r>
              <a:rPr lang="en-US" altLang="ru-RU" sz="800" dirty="0"/>
              <a:t>, Anne Sabers, </a:t>
            </a:r>
            <a:r>
              <a:rPr lang="en-US" altLang="ru-RU" sz="800" dirty="0" err="1"/>
              <a:t>Sanjeev</a:t>
            </a:r>
            <a:r>
              <a:rPr lang="en-US" altLang="ru-RU" sz="800" dirty="0"/>
              <a:t> V Thomas, Frank </a:t>
            </a:r>
            <a:r>
              <a:rPr lang="en-US" altLang="ru-RU" sz="800" dirty="0" err="1"/>
              <a:t>Vajda</a:t>
            </a:r>
            <a:r>
              <a:rPr lang="en-US" altLang="ru-RU" sz="800" dirty="0"/>
              <a:t>, and for the EURAP Study Group</a:t>
            </a:r>
            <a:endParaRPr lang="ru-RU" altLang="ru-RU" sz="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800" u="sng" dirty="0" err="1"/>
              <a:t>Epilepsia</a:t>
            </a:r>
            <a:r>
              <a:rPr lang="en-US" altLang="ru-RU" sz="800" u="sng" dirty="0"/>
              <a:t>, 57(8):e173-e177, 2016</a:t>
            </a:r>
            <a:endParaRPr lang="ru-RU" altLang="ru-RU" sz="800" u="sng" dirty="0"/>
          </a:p>
        </p:txBody>
      </p:sp>
    </p:spTree>
    <p:extLst>
      <p:ext uri="{BB962C8B-B14F-4D97-AF65-F5344CB8AC3E}">
        <p14:creationId xmlns:p14="http://schemas.microsoft.com/office/powerpoint/2010/main" val="17047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963067"/>
            <a:ext cx="9072563" cy="4106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dirty="0">
                <a:solidFill>
                  <a:srgbClr val="FFFF00"/>
                </a:solidFill>
              </a:rPr>
              <a:t>	</a:t>
            </a:r>
            <a:r>
              <a:rPr lang="ru-RU" dirty="0"/>
              <a:t>Женщины, которым лечение </a:t>
            </a:r>
            <a:r>
              <a:rPr lang="ru-RU" dirty="0" err="1"/>
              <a:t>вальпроевой</a:t>
            </a:r>
            <a:r>
              <a:rPr lang="ru-RU" dirty="0"/>
              <a:t> кислотой отменяют или заменяют на лечение другим препаратом в течение первого триместра беременности, подвергаются более высокому риску развития генерализованных тонико-клонических судорог во время беременности по сравнению с теми, кто продолжил лечение на протяжении первого триместра</a:t>
            </a: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119008" y="5098245"/>
            <a:ext cx="1035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800" dirty="0" err="1"/>
              <a:t>Withdrowal</a:t>
            </a:r>
            <a:r>
              <a:rPr lang="en-US" altLang="ru-RU" sz="800" dirty="0"/>
              <a:t> of </a:t>
            </a:r>
            <a:r>
              <a:rPr lang="en-US" altLang="ru-RU" sz="800" dirty="0" err="1"/>
              <a:t>valproic</a:t>
            </a:r>
            <a:r>
              <a:rPr lang="en-US" altLang="ru-RU" sz="800" dirty="0"/>
              <a:t> acid treatment during pregnancy and seizure outcome: Observations from EURAP</a:t>
            </a:r>
            <a:endParaRPr lang="ru-RU" altLang="ru-RU" sz="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800" dirty="0" err="1"/>
              <a:t>Torbjorn</a:t>
            </a:r>
            <a:r>
              <a:rPr lang="en-US" altLang="ru-RU" sz="800" dirty="0"/>
              <a:t> </a:t>
            </a:r>
            <a:r>
              <a:rPr lang="en-US" altLang="ru-RU" sz="800" dirty="0" err="1"/>
              <a:t>Tomson</a:t>
            </a:r>
            <a:r>
              <a:rPr lang="en-US" altLang="ru-RU" sz="800" dirty="0"/>
              <a:t>, Dina </a:t>
            </a:r>
            <a:r>
              <a:rPr lang="en-US" altLang="ru-RU" sz="800" dirty="0" err="1"/>
              <a:t>Battino</a:t>
            </a:r>
            <a:r>
              <a:rPr lang="en-US" altLang="ru-RU" sz="800" dirty="0"/>
              <a:t>, </a:t>
            </a:r>
            <a:r>
              <a:rPr lang="en-US" altLang="ru-RU" sz="800" dirty="0" err="1"/>
              <a:t>Erminio</a:t>
            </a:r>
            <a:r>
              <a:rPr lang="en-US" altLang="ru-RU" sz="800" dirty="0"/>
              <a:t> </a:t>
            </a:r>
            <a:r>
              <a:rPr lang="en-US" altLang="ru-RU" sz="800" dirty="0" err="1"/>
              <a:t>Bonizzoni</a:t>
            </a:r>
            <a:r>
              <a:rPr lang="en-US" altLang="ru-RU" sz="800" dirty="0"/>
              <a:t>, John Craig, Dick </a:t>
            </a:r>
            <a:r>
              <a:rPr lang="en-US" altLang="ru-RU" sz="800" dirty="0" err="1"/>
              <a:t>Lindgout</a:t>
            </a:r>
            <a:r>
              <a:rPr lang="en-US" altLang="ru-RU" sz="800" dirty="0"/>
              <a:t>, Emilio </a:t>
            </a:r>
            <a:r>
              <a:rPr lang="en-US" altLang="ru-RU" sz="800" dirty="0" err="1"/>
              <a:t>Perucca</a:t>
            </a:r>
            <a:r>
              <a:rPr lang="en-US" altLang="ru-RU" sz="800" dirty="0"/>
              <a:t>, Anne Sabers, </a:t>
            </a:r>
            <a:r>
              <a:rPr lang="en-US" altLang="ru-RU" sz="800" dirty="0" err="1"/>
              <a:t>Sanjeev</a:t>
            </a:r>
            <a:r>
              <a:rPr lang="en-US" altLang="ru-RU" sz="800" dirty="0"/>
              <a:t> V Thomas, Frank </a:t>
            </a:r>
            <a:r>
              <a:rPr lang="en-US" altLang="ru-RU" sz="800" dirty="0" err="1"/>
              <a:t>Vajda</a:t>
            </a:r>
            <a:r>
              <a:rPr lang="en-US" altLang="ru-RU" sz="800" dirty="0"/>
              <a:t>, and for the EURAP Study Group</a:t>
            </a:r>
            <a:endParaRPr lang="ru-RU" altLang="ru-RU" sz="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800" u="sng" dirty="0" err="1"/>
              <a:t>Epilepsia</a:t>
            </a:r>
            <a:r>
              <a:rPr lang="en-US" altLang="ru-RU" sz="800" u="sng" dirty="0"/>
              <a:t>, 57(8):e173-e177, 2016</a:t>
            </a:r>
            <a:endParaRPr lang="ru-RU" altLang="ru-RU" sz="800" u="sng" dirty="0"/>
          </a:p>
        </p:txBody>
      </p:sp>
    </p:spTree>
    <p:extLst>
      <p:ext uri="{BB962C8B-B14F-4D97-AF65-F5344CB8AC3E}">
        <p14:creationId xmlns:p14="http://schemas.microsoft.com/office/powerpoint/2010/main" val="25358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9" name="Рисунок 68"/>
          <p:cNvPicPr/>
          <p:nvPr/>
        </p:nvPicPr>
        <p:blipFill>
          <a:blip r:embed="rId2"/>
          <a:stretch/>
        </p:blipFill>
        <p:spPr>
          <a:xfrm>
            <a:off x="-38880" y="72000"/>
            <a:ext cx="795888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4704" y="-2205285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3000" lnSpcReduction="10000"/>
          </a:bodyPr>
          <a:lstStyle/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В исследовании приняли участие восемь итальянских клиник, занимающихся эпилепсией. Ретроспективно изучали медицинские карты всех девочек и женщин с диагнозом эпилепсия в возрасте от 16 до 50 лет на момент обследования, которые принимали ВПА не менее 1 </a:t>
            </a:r>
            <a:r>
              <a:rPr lang="ru-RU" sz="2600" b="0" strike="noStrike" spc="-1" dirty="0" smtClean="0">
                <a:latin typeface="Arial"/>
              </a:rPr>
              <a:t>года</a:t>
            </a:r>
            <a:endParaRPr lang="ru-RU" sz="2600" b="0" strike="noStrike" spc="-1" dirty="0">
              <a:latin typeface="Arial"/>
            </a:endParaRP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У 528 женщин (70,4%) доза ВПА оставалась неизменной; у 103 (13,7%) доза была снижена; у 90 (12%) ВПА была заменена другим ПЭП; и у 29 (3,9%) ВПА была исключена из схемы </a:t>
            </a:r>
            <a:r>
              <a:rPr lang="ru-RU" sz="2600" b="0" strike="noStrike" spc="-1" dirty="0" err="1" smtClean="0">
                <a:latin typeface="Arial"/>
              </a:rPr>
              <a:t>политерапии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570" b="0" strike="noStrike" spc="-1" dirty="0">
                <a:latin typeface="Arial"/>
              </a:rPr>
              <a:t>Результаты</a:t>
            </a:r>
          </a:p>
        </p:txBody>
      </p:sp>
      <p:sp>
        <p:nvSpPr>
          <p:cNvPr id="77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3500" lnSpcReduction="20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2014–2019 </a:t>
            </a:r>
            <a:r>
              <a:rPr lang="ru-RU" sz="2600" b="0" strike="noStrike" spc="-1" dirty="0" err="1">
                <a:latin typeface="Arial"/>
              </a:rPr>
              <a:t>г.г</a:t>
            </a:r>
            <a:r>
              <a:rPr lang="ru-RU" sz="2600" b="0" strike="noStrike" spc="-1" dirty="0">
                <a:latin typeface="Arial"/>
              </a:rPr>
              <a:t>.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Общее количество назначений ВПК было низким, но большинство женщин, уже принимающих ВПК, продолжали ее использовать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Продолжение приема ВПК было связано с частыми припадками,  высокими дозами и когнитивными нарушениями</a:t>
            </a:r>
            <a:endParaRPr lang="ru-RU" sz="2600" spc="-1" dirty="0">
              <a:latin typeface="Arial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При фокальной эпилепсии был максимальный шанс отмены ВПК (</a:t>
            </a:r>
            <a:r>
              <a:rPr lang="en-US" sz="2600" spc="-1" dirty="0">
                <a:latin typeface="Arial"/>
              </a:rPr>
              <a:t>OR</a:t>
            </a:r>
            <a:r>
              <a:rPr lang="ru-RU" sz="2400" dirty="0"/>
              <a:t> 2,96, 95%</a:t>
            </a:r>
            <a:r>
              <a:rPr lang="en-US" sz="2400" dirty="0"/>
              <a:t>, </a:t>
            </a:r>
            <a:r>
              <a:rPr lang="ru-RU" sz="2400" dirty="0"/>
              <a:t>ДИ 1,38–6,38</a:t>
            </a:r>
            <a:r>
              <a:rPr lang="ru-RU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Прекращение приема ВПК в </a:t>
            </a:r>
            <a:r>
              <a:rPr lang="ru-RU" sz="2600" b="0" strike="noStrike" spc="-1" dirty="0" err="1">
                <a:latin typeface="Arial"/>
              </a:rPr>
              <a:t>политерапии</a:t>
            </a:r>
            <a:r>
              <a:rPr lang="ru-RU" sz="2600" b="0" strike="noStrike" spc="-1" dirty="0">
                <a:latin typeface="Arial"/>
              </a:rPr>
              <a:t> почти </a:t>
            </a:r>
            <a:r>
              <a:rPr lang="ru-RU" sz="2600" b="1" strike="noStrike" spc="-1" dirty="0">
                <a:latin typeface="Arial"/>
              </a:rPr>
              <a:t>утроило</a:t>
            </a:r>
            <a:r>
              <a:rPr lang="ru-RU" sz="2600" b="0" strike="noStrike" spc="-1" dirty="0">
                <a:latin typeface="Arial"/>
              </a:rPr>
              <a:t> риск тонико-клонических припадков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6696496" y="216000"/>
            <a:ext cx="3023704" cy="13951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0"/>
            <a:ext cx="73533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3999" y="459011"/>
            <a:ext cx="9072625" cy="3384377"/>
          </a:xfrm>
        </p:spPr>
        <p:txBody>
          <a:bodyPr>
            <a:normAutofit/>
          </a:bodyPr>
          <a:lstStyle/>
          <a:p>
            <a:r>
              <a:rPr lang="ru-RU" dirty="0"/>
              <a:t>	Эпилепсия является серьезным заболеванием с повышенной смертностью, не в последнюю очередь во время беременности, с материнской смертностью в 7–10 раз больше, чем ожидалось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9A5A5C-DCEC-4BB8-84EA-78E6E40E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08" y="3696309"/>
            <a:ext cx="4601217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xmlns="" id="{C92902ED-268B-4BAF-B809-EA394F4F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5571"/>
            <a:ext cx="8110879" cy="557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xmlns="" id="{5B99C928-A0F2-46C6-9177-50BC12EC2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1179091"/>
            <a:ext cx="9839325" cy="628650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xmlns="" id="{588858F7-CB15-4F13-86CC-EAC1401C8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739775"/>
            <a:ext cx="48958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4">
            <a:extLst>
              <a:ext uri="{FF2B5EF4-FFF2-40B4-BE49-F238E27FC236}">
                <a16:creationId xmlns:a16="http://schemas.microsoft.com/office/drawing/2014/main" xmlns="" id="{DB1DD422-F950-42AC-AB88-961D740CD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2474913"/>
            <a:ext cx="4751387" cy="143986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FAF4FC58-6758-4D8E-8790-3094C6C0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44575"/>
            <a:ext cx="9934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xmlns="" id="{7AD4AB89-803D-46CA-8FCB-94AB2D245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773" y="2362200"/>
            <a:ext cx="9070975" cy="946150"/>
          </a:xfrm>
        </p:spPr>
        <p:txBody>
          <a:bodyPr tIns="16002"/>
          <a:lstStyle/>
          <a:p>
            <a:pPr algn="just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1800" dirty="0" err="1"/>
              <a:t>Larsen</a:t>
            </a:r>
            <a:r>
              <a:rPr lang="ru-RU" altLang="ru-RU" sz="1800" dirty="0"/>
              <a:t> MD, </a:t>
            </a:r>
            <a:r>
              <a:rPr lang="ru-RU" altLang="ru-RU" sz="1800" dirty="0" err="1"/>
              <a:t>Jølving</a:t>
            </a:r>
            <a:r>
              <a:rPr lang="ru-RU" altLang="ru-RU" sz="1800" dirty="0"/>
              <a:t> LR, </a:t>
            </a:r>
            <a:r>
              <a:rPr lang="ru-RU" altLang="ru-RU" sz="1800" dirty="0" err="1"/>
              <a:t>Fedder</a:t>
            </a:r>
            <a:r>
              <a:rPr lang="ru-RU" altLang="ru-RU" sz="1800" dirty="0"/>
              <a:t> J, </a:t>
            </a:r>
            <a:r>
              <a:rPr lang="ru-RU" altLang="ru-RU" sz="1800" dirty="0" err="1"/>
              <a:t>Nørgård</a:t>
            </a:r>
            <a:r>
              <a:rPr lang="ru-RU" altLang="ru-RU" sz="1800" dirty="0"/>
              <a:t> BM. </a:t>
            </a:r>
            <a:r>
              <a:rPr lang="ru-RU" altLang="ru-RU" sz="1800" dirty="0" err="1"/>
              <a:t>The</a:t>
            </a:r>
            <a:r>
              <a:rPr lang="ru-RU" altLang="ru-RU" sz="1800" dirty="0"/>
              <a:t> </a:t>
            </a:r>
            <a:r>
              <a:rPr lang="ru-RU" altLang="ru-RU" sz="1800" dirty="0" err="1"/>
              <a:t>efficacy</a:t>
            </a:r>
            <a:r>
              <a:rPr lang="ru-RU" altLang="ru-RU" sz="1800" dirty="0"/>
              <a:t> </a:t>
            </a:r>
            <a:r>
              <a:rPr lang="ru-RU" altLang="ru-RU" sz="1800" dirty="0" err="1"/>
              <a:t>of</a:t>
            </a:r>
            <a:r>
              <a:rPr lang="ru-RU" altLang="ru-RU" sz="1800" dirty="0"/>
              <a:t> </a:t>
            </a:r>
            <a:r>
              <a:rPr lang="ru-RU" altLang="ru-RU" sz="1800" dirty="0" err="1"/>
              <a:t>assisted</a:t>
            </a:r>
            <a:r>
              <a:rPr lang="ru-RU" altLang="ru-RU" sz="1800" dirty="0"/>
              <a:t> </a:t>
            </a:r>
            <a:r>
              <a:rPr lang="ru-RU" altLang="ru-RU" sz="1800" dirty="0" err="1"/>
              <a:t>reproductive</a:t>
            </a:r>
            <a:r>
              <a:rPr lang="ru-RU" altLang="ru-RU" sz="1800" dirty="0"/>
              <a:t> </a:t>
            </a:r>
            <a:r>
              <a:rPr lang="ru-RU" altLang="ru-RU" sz="1800" dirty="0" err="1"/>
              <a:t>treatment</a:t>
            </a:r>
            <a:r>
              <a:rPr lang="ru-RU" altLang="ru-RU" sz="1800" dirty="0"/>
              <a:t> </a:t>
            </a:r>
            <a:r>
              <a:rPr lang="ru-RU" altLang="ru-RU" sz="1800" dirty="0" err="1"/>
              <a:t>in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women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with</a:t>
            </a:r>
            <a:r>
              <a:rPr lang="ru-RU" altLang="ru-RU" sz="1800" dirty="0"/>
              <a:t> </a:t>
            </a:r>
            <a:r>
              <a:rPr lang="ru-RU" altLang="ru-RU" sz="1800" dirty="0" err="1"/>
              <a:t>epilepsy</a:t>
            </a:r>
            <a:r>
              <a:rPr lang="ru-RU" altLang="ru-RU" sz="1800" dirty="0"/>
              <a:t>. </a:t>
            </a:r>
            <a:r>
              <a:rPr lang="ru-RU" altLang="ru-RU" sz="1800" dirty="0" err="1"/>
              <a:t>Reprod</a:t>
            </a:r>
            <a:r>
              <a:rPr lang="ru-RU" altLang="ru-RU" sz="1800" dirty="0"/>
              <a:t> </a:t>
            </a:r>
            <a:r>
              <a:rPr lang="ru-RU" altLang="ru-RU" sz="1800" dirty="0" err="1"/>
              <a:t>Biomed</a:t>
            </a:r>
            <a:r>
              <a:rPr lang="ru-RU" altLang="ru-RU" sz="1800" dirty="0"/>
              <a:t> </a:t>
            </a:r>
            <a:r>
              <a:rPr lang="ru-RU" altLang="ru-RU" sz="1800" dirty="0" err="1"/>
              <a:t>Online</a:t>
            </a:r>
            <a:r>
              <a:rPr lang="ru-RU" altLang="ru-RU" sz="1800" dirty="0"/>
              <a:t>. 2020 Dec;41(6):1015-1022. </a:t>
            </a:r>
            <a:r>
              <a:rPr lang="ru-RU" altLang="ru-RU" sz="1800" dirty="0" err="1"/>
              <a:t>doi</a:t>
            </a:r>
            <a:r>
              <a:rPr lang="ru-RU" altLang="ru-RU" sz="1800" dirty="0"/>
              <a:t>: 10.1016/j.rbmo.2020.07.019. </a:t>
            </a:r>
            <a:r>
              <a:rPr lang="ru-RU" altLang="ru-RU" sz="1800" dirty="0" err="1"/>
              <a:t>Epub</a:t>
            </a:r>
            <a:r>
              <a:rPr lang="ru-RU" altLang="ru-RU" sz="1800" dirty="0"/>
              <a:t> 2020 </a:t>
            </a:r>
            <a:r>
              <a:rPr lang="ru-RU" altLang="ru-RU" sz="1800" dirty="0" err="1"/>
              <a:t>Aug</a:t>
            </a:r>
            <a:r>
              <a:rPr lang="ru-RU" altLang="ru-RU" sz="1800" dirty="0"/>
              <a:t> 1. PMID: </a:t>
            </a:r>
            <a:r>
              <a:rPr lang="ru-RU" altLang="ru-RU" sz="1800" dirty="0" smtClean="0"/>
              <a:t>32978071</a:t>
            </a:r>
            <a:endParaRPr lang="ru-RU" altLang="ru-RU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E8A411A7-D96C-44CB-90C8-F51E1A9B42A9}"/>
              </a:ext>
            </a:extLst>
          </p:cNvPr>
          <p:cNvSpPr txBox="1">
            <a:spLocks noChangeArrowheads="1"/>
          </p:cNvSpPr>
          <p:nvPr/>
        </p:nvSpPr>
        <p:spPr>
          <a:xfrm>
            <a:off x="216995" y="3123307"/>
            <a:ext cx="9070975" cy="1368152"/>
          </a:xfrm>
          <a:prstGeom prst="rect">
            <a:avLst/>
          </a:prstGeom>
        </p:spPr>
        <p:txBody>
          <a:bodyPr lIns="0" tIns="14224" rIns="0" bIns="0" anchor="ctr">
            <a:noAutofit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1600" kern="0" dirty="0" err="1">
                <a:solidFill>
                  <a:sysClr val="windowText" lastClr="000000"/>
                </a:solidFill>
              </a:rPr>
              <a:t>Abdulrazaq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AA,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Ainsworth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AJ,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Britton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JW,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Shenoy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CC,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Babayev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SN,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Cascino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GD,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Smith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KM.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Seizure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control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in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women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with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epilepsy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undergoing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assisted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reproductive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technology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.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Epilepsia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. 2023 Oct;64(10):e207-e213.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doi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: 10.1111/epi.17748.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Epub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2023 </a:t>
            </a:r>
            <a:r>
              <a:rPr lang="ru-RU" altLang="ru-RU" sz="1600" kern="0" dirty="0" err="1">
                <a:solidFill>
                  <a:sysClr val="windowText" lastClr="000000"/>
                </a:solidFill>
              </a:rPr>
              <a:t>Aug</a:t>
            </a:r>
            <a:r>
              <a:rPr lang="ru-RU" altLang="ru-RU" sz="1600" kern="0" dirty="0">
                <a:solidFill>
                  <a:sysClr val="windowText" lastClr="000000"/>
                </a:solidFill>
              </a:rPr>
              <a:t> 29. PMID: 37596834.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6C79A3D-2A63-4B1E-994E-01C09E80A9CC}"/>
              </a:ext>
            </a:extLst>
          </p:cNvPr>
          <p:cNvSpPr txBox="1">
            <a:spLocks noChangeArrowheads="1"/>
          </p:cNvSpPr>
          <p:nvPr/>
        </p:nvSpPr>
        <p:spPr>
          <a:xfrm>
            <a:off x="215774" y="1251099"/>
            <a:ext cx="9070975" cy="1023937"/>
          </a:xfrm>
          <a:prstGeom prst="rect">
            <a:avLst/>
          </a:prstGeom>
        </p:spPr>
        <p:txBody>
          <a:bodyPr lIns="0" tIns="16002" rIns="0" bIns="0" anchor="ctr">
            <a:normAutofit lnSpcReduction="10000"/>
          </a:bodyPr>
          <a:lstStyle/>
          <a:p>
            <a:pPr algn="just"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ru-RU" altLang="ru-RU" kern="0" dirty="0" err="1"/>
              <a:t>Mostacci</a:t>
            </a:r>
            <a:r>
              <a:rPr lang="ru-RU" altLang="ru-RU" kern="0" dirty="0"/>
              <a:t> B, </a:t>
            </a:r>
            <a:r>
              <a:rPr lang="ru-RU" altLang="ru-RU" kern="0" dirty="0" err="1"/>
              <a:t>Esposto</a:t>
            </a:r>
            <a:r>
              <a:rPr lang="ru-RU" altLang="ru-RU" kern="0" dirty="0"/>
              <a:t> R, </a:t>
            </a:r>
            <a:r>
              <a:rPr lang="ru-RU" altLang="ru-RU" kern="0" dirty="0" err="1"/>
              <a:t>Lello</a:t>
            </a:r>
            <a:r>
              <a:rPr lang="ru-RU" altLang="ru-RU" kern="0" dirty="0"/>
              <a:t> S, </a:t>
            </a:r>
            <a:r>
              <a:rPr lang="ru-RU" altLang="ru-RU" kern="0" dirty="0" err="1"/>
              <a:t>Bisulli</a:t>
            </a:r>
            <a:r>
              <a:rPr lang="ru-RU" altLang="ru-RU" kern="0" dirty="0"/>
              <a:t> F, </a:t>
            </a:r>
            <a:r>
              <a:rPr lang="ru-RU" altLang="ru-RU" kern="0" dirty="0" err="1"/>
              <a:t>Licchetta</a:t>
            </a:r>
            <a:r>
              <a:rPr lang="ru-RU" altLang="ru-RU" kern="0" dirty="0"/>
              <a:t> L, </a:t>
            </a:r>
            <a:r>
              <a:rPr lang="ru-RU" altLang="ru-RU" kern="0" dirty="0" err="1"/>
              <a:t>Tinuper</a:t>
            </a:r>
            <a:r>
              <a:rPr lang="ru-RU" altLang="ru-RU" kern="0" dirty="0"/>
              <a:t> P. </a:t>
            </a:r>
            <a:r>
              <a:rPr lang="ru-RU" altLang="ru-RU" kern="0" dirty="0" err="1"/>
              <a:t>Estrogen-related</a:t>
            </a:r>
            <a:r>
              <a:rPr lang="ru-RU" altLang="ru-RU" kern="0" dirty="0"/>
              <a:t> </a:t>
            </a:r>
            <a:r>
              <a:rPr lang="ru-RU" altLang="ru-RU" kern="0" dirty="0" err="1"/>
              <a:t>seizure</a:t>
            </a:r>
            <a:r>
              <a:rPr lang="ru-RU" altLang="ru-RU" kern="0" dirty="0"/>
              <a:t> </a:t>
            </a:r>
            <a:r>
              <a:rPr lang="ru-RU" altLang="ru-RU" kern="0" dirty="0" err="1"/>
              <a:t>exacerbation</a:t>
            </a:r>
            <a:r>
              <a:rPr lang="ru-RU" altLang="ru-RU" kern="0" dirty="0"/>
              <a:t> </a:t>
            </a:r>
            <a:r>
              <a:rPr lang="ru-RU" altLang="ru-RU" kern="0" dirty="0" err="1"/>
              <a:t>following</a:t>
            </a:r>
            <a:r>
              <a:rPr lang="ru-RU" altLang="ru-RU" kern="0" dirty="0"/>
              <a:t> </a:t>
            </a:r>
            <a:r>
              <a:rPr lang="ru-RU" altLang="ru-RU" kern="0" dirty="0" err="1"/>
              <a:t>hormone</a:t>
            </a:r>
            <a:r>
              <a:rPr lang="ru-RU" altLang="ru-RU" kern="0" dirty="0"/>
              <a:t> </a:t>
            </a:r>
            <a:r>
              <a:rPr lang="ru-RU" altLang="ru-RU" kern="0" dirty="0" err="1"/>
              <a:t>therapy</a:t>
            </a:r>
            <a:r>
              <a:rPr lang="ru-RU" altLang="ru-RU" kern="0" dirty="0"/>
              <a:t> </a:t>
            </a:r>
            <a:r>
              <a:rPr lang="ru-RU" altLang="ru-RU" kern="0" dirty="0" err="1"/>
              <a:t>for</a:t>
            </a:r>
            <a:r>
              <a:rPr lang="ru-RU" altLang="ru-RU" kern="0" dirty="0"/>
              <a:t> </a:t>
            </a:r>
            <a:r>
              <a:rPr lang="ru-RU" altLang="ru-RU" kern="0" dirty="0" err="1"/>
              <a:t>assisted</a:t>
            </a:r>
            <a:r>
              <a:rPr lang="ru-RU" altLang="ru-RU" kern="0" dirty="0"/>
              <a:t> </a:t>
            </a:r>
            <a:r>
              <a:rPr lang="ru-RU" altLang="ru-RU" kern="0" dirty="0" err="1"/>
              <a:t>reproduction</a:t>
            </a:r>
            <a:r>
              <a:rPr lang="ru-RU" altLang="ru-RU" kern="0" dirty="0"/>
              <a:t> </a:t>
            </a:r>
            <a:r>
              <a:rPr lang="ru-RU" altLang="ru-RU" kern="0" dirty="0" err="1"/>
              <a:t>in</a:t>
            </a:r>
            <a:r>
              <a:rPr lang="ru-RU" altLang="ru-RU" kern="0" dirty="0"/>
              <a:t> </a:t>
            </a:r>
            <a:r>
              <a:rPr lang="ru-RU" altLang="ru-RU" kern="0" dirty="0" err="1"/>
              <a:t>women</a:t>
            </a:r>
            <a:r>
              <a:rPr lang="ru-RU" altLang="ru-RU" kern="0" dirty="0"/>
              <a:t> </a:t>
            </a:r>
            <a:r>
              <a:rPr lang="ru-RU" altLang="ru-RU" kern="0" dirty="0" err="1"/>
              <a:t>with</a:t>
            </a:r>
            <a:r>
              <a:rPr lang="ru-RU" altLang="ru-RU" kern="0" dirty="0"/>
              <a:t> </a:t>
            </a:r>
            <a:r>
              <a:rPr lang="ru-RU" altLang="ru-RU" kern="0" dirty="0" err="1"/>
              <a:t>epilepsy</a:t>
            </a:r>
            <a:r>
              <a:rPr lang="ru-RU" altLang="ru-RU" kern="0" dirty="0"/>
              <a:t>. </a:t>
            </a:r>
            <a:r>
              <a:rPr lang="ru-RU" altLang="ru-RU" kern="0" dirty="0" err="1"/>
              <a:t>Seizure</a:t>
            </a:r>
            <a:r>
              <a:rPr lang="ru-RU" altLang="ru-RU" kern="0" dirty="0"/>
              <a:t>. 2018 Oct;61:200-202. </a:t>
            </a:r>
            <a:r>
              <a:rPr lang="ru-RU" altLang="ru-RU" kern="0" dirty="0" err="1"/>
              <a:t>doi</a:t>
            </a:r>
            <a:r>
              <a:rPr lang="ru-RU" altLang="ru-RU" kern="0" dirty="0"/>
              <a:t>: 10.1016/j.seizure.2018.08.024. </a:t>
            </a:r>
            <a:r>
              <a:rPr lang="ru-RU" altLang="ru-RU" kern="0" dirty="0" err="1"/>
              <a:t>Epub</a:t>
            </a:r>
            <a:r>
              <a:rPr lang="ru-RU" altLang="ru-RU" kern="0" dirty="0"/>
              <a:t> 2018 </a:t>
            </a:r>
            <a:r>
              <a:rPr lang="ru-RU" altLang="ru-RU" kern="0" dirty="0" err="1"/>
              <a:t>Aug</a:t>
            </a:r>
            <a:r>
              <a:rPr lang="ru-RU" altLang="ru-RU" kern="0" dirty="0"/>
              <a:t> 30. PMID: </a:t>
            </a:r>
            <a:r>
              <a:rPr lang="ru-RU" altLang="ru-RU" kern="0" dirty="0" smtClean="0"/>
              <a:t>30199820</a:t>
            </a:r>
            <a:endParaRPr lang="ru-RU" altLang="ru-RU" kern="0" dirty="0">
              <a:solidFill>
                <a:srgbClr val="C7243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2DBC52-C6F6-477F-82C6-1B923269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971178"/>
            <a:ext cx="9072000" cy="2685061"/>
          </a:xfrm>
        </p:spPr>
        <p:txBody>
          <a:bodyPr/>
          <a:lstStyle/>
          <a:p>
            <a:r>
              <a:rPr lang="ru-RU" altLang="ru-RU" sz="1800" u="sng" dirty="0">
                <a:solidFill>
                  <a:srgbClr val="000000"/>
                </a:solidFill>
              </a:rPr>
              <a:t>Шансы на живорождение при переносе эмбриона были одинаковыми у женщин с эпилепсией и без нее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8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9" name="Рисунок 98"/>
          <p:cNvPicPr/>
          <p:nvPr/>
        </p:nvPicPr>
        <p:blipFill>
          <a:blip r:embed="rId2"/>
          <a:stretch/>
        </p:blipFill>
        <p:spPr>
          <a:xfrm>
            <a:off x="-12240" y="72000"/>
            <a:ext cx="8292240" cy="36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4000" y="603027"/>
            <a:ext cx="9072816" cy="4752528"/>
          </a:xfrm>
        </p:spPr>
        <p:txBody>
          <a:bodyPr>
            <a:normAutofit/>
          </a:bodyPr>
          <a:lstStyle/>
          <a:p>
            <a:r>
              <a:rPr lang="ru-RU" sz="4000" b="1" dirty="0"/>
              <a:t> 35 </a:t>
            </a:r>
            <a:r>
              <a:rPr lang="ru-RU" sz="4000" b="1" dirty="0" smtClean="0"/>
              <a:t>статей</a:t>
            </a:r>
            <a:endParaRPr lang="ru-RU" sz="4000" b="1" dirty="0"/>
          </a:p>
          <a:p>
            <a:r>
              <a:rPr lang="ru-RU" sz="4000" b="1" dirty="0"/>
              <a:t>142 </a:t>
            </a:r>
            <a:r>
              <a:rPr lang="ru-RU" sz="4000" b="1" dirty="0" smtClean="0"/>
              <a:t>. 577 </a:t>
            </a:r>
            <a:r>
              <a:rPr lang="ru-RU" sz="4000" b="1" dirty="0"/>
              <a:t>беременные с эпилепсией </a:t>
            </a:r>
            <a:r>
              <a:rPr lang="ru-RU" sz="4000" b="1" dirty="0" smtClean="0"/>
              <a:t>и  </a:t>
            </a:r>
            <a:r>
              <a:rPr lang="ru-RU" sz="4000" b="1" dirty="0"/>
              <a:t>34 381 373 – без </a:t>
            </a:r>
            <a:r>
              <a:rPr lang="ru-RU" sz="4000" b="1" dirty="0" smtClean="0"/>
              <a:t>нее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721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0000" lnSpcReduction="20000"/>
          </a:bodyPr>
          <a:lstStyle/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Современная литература содержит значительный объем информации о повышенном риске пороков развития плода, возникающих при беременности, которые были начаты с помощью методов вспомогательной </a:t>
            </a:r>
            <a:r>
              <a:rPr lang="ru-RU" sz="2600" b="0" strike="noStrike" spc="-1" dirty="0" smtClean="0">
                <a:latin typeface="Arial"/>
              </a:rPr>
              <a:t>репродукции </a:t>
            </a:r>
            <a:endParaRPr lang="ru-RU" sz="2600" b="0" strike="noStrike" spc="-1" dirty="0">
              <a:latin typeface="Arial"/>
            </a:endParaRP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 Значительное количество других публикаций посвящено противосудорожным препаратам в целом или к отдельным ПЭП, особенно </a:t>
            </a:r>
            <a:r>
              <a:rPr lang="ru-RU" sz="2600" b="0" strike="noStrike" spc="-1" dirty="0" err="1">
                <a:latin typeface="Arial"/>
              </a:rPr>
              <a:t>вальпроату</a:t>
            </a:r>
            <a:r>
              <a:rPr lang="ru-RU" sz="2600" b="0" strike="noStrike" spc="-1" dirty="0">
                <a:latin typeface="Arial"/>
              </a:rPr>
              <a:t>, и сообщается об увеличении вероятности пороков развития плода, возникающих у потомства женщин с эпилепсией, которые принимали эти препараты во время </a:t>
            </a:r>
            <a:r>
              <a:rPr lang="ru-RU" sz="2600" b="0" strike="noStrike" spc="-1" dirty="0" smtClean="0">
                <a:latin typeface="Arial"/>
              </a:rPr>
              <a:t>беременности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Однако очень мало информации о пороках развития плода у потомства на ПЭП, беременность которых была начата с использованием методов </a:t>
            </a:r>
            <a:r>
              <a:rPr lang="ru-RU" sz="2600" b="0" strike="noStrike" spc="-1" dirty="0" smtClean="0">
                <a:solidFill>
                  <a:srgbClr val="FF0000"/>
                </a:solidFill>
                <a:latin typeface="Arial"/>
              </a:rPr>
              <a:t>вспомогательных репродуктивных технологий</a:t>
            </a:r>
            <a:endParaRPr lang="ru-RU" sz="26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719832" y="1899170"/>
            <a:ext cx="8856168" cy="35283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Использовались данные Австралийского регистра противоэпилептических препаратов для беременных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Было проанализировано в общей сложности 2.540 беременностей, в том числе 152 у женщин с эпилепсией (6,00% от общего числа беременностей).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Воздействие ПЭП было на протяжении всего 140 беременностей ВРТ (92,11%) и 2010 из 2388 (91,79%) беременностей без ПЭП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600" b="0" strike="noStrike" spc="-1" dirty="0">
              <a:latin typeface="Arial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-12240" y="72000"/>
            <a:ext cx="4026240" cy="16831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216000"/>
            <a:ext cx="9360848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570" b="0" strike="noStrike" spc="-1" dirty="0">
                <a:latin typeface="Arial"/>
              </a:rPr>
              <a:t>Выводы</a:t>
            </a:r>
          </a:p>
        </p:txBody>
      </p:sp>
      <p:sp>
        <p:nvSpPr>
          <p:cNvPr id="107" name="TextShape 2"/>
          <p:cNvSpPr txBox="1"/>
          <p:nvPr/>
        </p:nvSpPr>
        <p:spPr>
          <a:xfrm>
            <a:off x="504000" y="1908000"/>
            <a:ext cx="9072000" cy="33755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2500" lnSpcReduction="20000"/>
          </a:bodyPr>
          <a:lstStyle/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Беременность, начатая с помощью ВРТ у женщин с эпилепсией, по-видимому, связана со статистически значительно большим риском структурных пороков развития плода, чем когда ВРТ не участвуют в зачатии плода у таких женщин;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Повышенный риск пороков развития при такой беременности, связанной с ВРТ, был не просто следствием терапии ПЭП;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Анатомические пороки развития во время беременности с помощью ВРТ у женщин с эпилепсией </a:t>
            </a:r>
            <a:r>
              <a:rPr lang="ru-RU" sz="2600" b="1" strike="noStrike" spc="-1" dirty="0">
                <a:latin typeface="Arial"/>
              </a:rPr>
              <a:t>отличались</a:t>
            </a:r>
            <a:r>
              <a:rPr lang="ru-RU" sz="2600" b="0" strike="noStrike" spc="-1" dirty="0">
                <a:latin typeface="Arial"/>
              </a:rPr>
              <a:t> от тех, которые наблюдались, когда ВРТ не было задействовано (чаще пороки развития сердца и крупных сосудов)</a:t>
            </a:r>
          </a:p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Вводимые гормоны, используемые в ВРТ, вероятно, являются значительным фактором связанным с этим повышенного риска пороков развития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5832400" y="72000"/>
            <a:ext cx="4032448" cy="18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latin typeface="Arial"/>
              </a:rPr>
              <a:t>Исследование также предоставило дополнительные доказательства существования </a:t>
            </a:r>
            <a:r>
              <a:rPr lang="ru-RU" sz="2600" b="1" strike="noStrike" spc="-1" dirty="0">
                <a:latin typeface="Arial"/>
              </a:rPr>
              <a:t>аддитивной </a:t>
            </a:r>
            <a:r>
              <a:rPr lang="ru-RU" sz="2600" b="1" strike="noStrike" spc="-1" dirty="0" err="1">
                <a:latin typeface="Arial"/>
              </a:rPr>
              <a:t>тератогенности</a:t>
            </a:r>
            <a:r>
              <a:rPr lang="ru-RU" sz="2600" b="0" strike="noStrike" spc="-1" dirty="0">
                <a:latin typeface="Arial"/>
              </a:rPr>
              <a:t> во время беременности, когда воздействие двух или более независимых </a:t>
            </a:r>
            <a:r>
              <a:rPr lang="ru-RU" sz="2600" b="0" strike="noStrike" spc="-1" dirty="0" err="1">
                <a:latin typeface="Arial"/>
              </a:rPr>
              <a:t>тератогенов</a:t>
            </a:r>
            <a:r>
              <a:rPr lang="ru-RU" sz="2600" b="0" strike="noStrike" spc="-1" dirty="0">
                <a:latin typeface="Arial"/>
              </a:rPr>
              <a:t> происходило одновременно или последовательно, явление, отмеченное ранее в отношении определенных пар ПЭП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6020615" y="3834550"/>
            <a:ext cx="4032448" cy="18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4000" y="314996"/>
            <a:ext cx="8784784" cy="302433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dirty="0">
                <a:effectLst/>
              </a:rPr>
              <a:t>	Дети, зачатые с помощью индукции овуляции или внутриматочной инсеминации с использованием </a:t>
            </a:r>
            <a:r>
              <a:rPr lang="ru-RU" sz="4400" dirty="0" err="1">
                <a:effectLst/>
              </a:rPr>
              <a:t>кломифена</a:t>
            </a:r>
            <a:r>
              <a:rPr lang="ru-RU" sz="4400" dirty="0">
                <a:effectLst/>
              </a:rPr>
              <a:t> цитрата, могут иметь несколько повышенный риск развития детской эпилепсии. </a:t>
            </a:r>
            <a:endParaRPr lang="ru-RU" sz="4400" dirty="0" smtClean="0">
              <a:effectLst/>
            </a:endParaRPr>
          </a:p>
          <a:p>
            <a:pPr algn="just"/>
            <a:r>
              <a:rPr lang="ru-RU" sz="4400" dirty="0" smtClean="0">
                <a:effectLst/>
              </a:rPr>
              <a:t>Кроме </a:t>
            </a:r>
            <a:r>
              <a:rPr lang="ru-RU" sz="4400" dirty="0">
                <a:effectLst/>
              </a:rPr>
              <a:t>того, дети, зачатые с помощью экстракорпорального оплодотворения или </a:t>
            </a:r>
            <a:r>
              <a:rPr lang="ru-RU" sz="4400" dirty="0" err="1">
                <a:effectLst/>
              </a:rPr>
              <a:t>интрацитоплазматической</a:t>
            </a:r>
            <a:r>
              <a:rPr lang="ru-RU" sz="4400" dirty="0">
                <a:effectLst/>
              </a:rPr>
              <a:t> инъекции сперматозоидов, могут иметь несколько повышенный риск развития идиопатической генерализованной эпилепсии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37091D-AE99-47F3-8C46-71B74FEB4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20" y="3339331"/>
            <a:ext cx="7977187" cy="22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401764"/>
            <a:ext cx="9360792" cy="26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0"/>
            <a:ext cx="72580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3808" y="1323107"/>
            <a:ext cx="9217024" cy="4680520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/>
              <a:t>	Наиболее часто используемым новым ПЭП был </a:t>
            </a:r>
            <a:r>
              <a:rPr lang="ru-RU" sz="3800" dirty="0" err="1"/>
              <a:t>зонисамид</a:t>
            </a:r>
            <a:r>
              <a:rPr lang="ru-RU" sz="3800" dirty="0"/>
              <a:t> (35,2 %), за которым следовали </a:t>
            </a:r>
            <a:r>
              <a:rPr lang="ru-RU" sz="3800" dirty="0" err="1"/>
              <a:t>бриварацетам</a:t>
            </a:r>
            <a:r>
              <a:rPr lang="ru-RU" sz="3800" dirty="0"/>
              <a:t> (23,5 %), </a:t>
            </a:r>
            <a:r>
              <a:rPr lang="ru-RU" sz="3800" dirty="0" err="1"/>
              <a:t>эсликарбазепин</a:t>
            </a:r>
            <a:r>
              <a:rPr lang="ru-RU" sz="3800" dirty="0"/>
              <a:t> (23,5 %), </a:t>
            </a:r>
            <a:r>
              <a:rPr lang="ru-RU" sz="3800" dirty="0" err="1"/>
              <a:t>лакосамид</a:t>
            </a:r>
            <a:r>
              <a:rPr lang="ru-RU" sz="3800" dirty="0"/>
              <a:t> (17,6 %) и </a:t>
            </a:r>
            <a:r>
              <a:rPr lang="ru-RU" sz="3800" dirty="0" err="1"/>
              <a:t>перампанел</a:t>
            </a:r>
            <a:r>
              <a:rPr lang="ru-RU" sz="3800" dirty="0"/>
              <a:t> (2,9 %), с сопутствующим воздействием </a:t>
            </a:r>
            <a:r>
              <a:rPr lang="ru-RU" sz="3800" dirty="0" err="1"/>
              <a:t>эсликарбазепина</a:t>
            </a:r>
            <a:r>
              <a:rPr lang="ru-RU" sz="3800" dirty="0"/>
              <a:t> и </a:t>
            </a:r>
            <a:r>
              <a:rPr lang="ru-RU" sz="3800" dirty="0" err="1"/>
              <a:t>зонисамида</a:t>
            </a:r>
            <a:r>
              <a:rPr lang="ru-RU" sz="3800" dirty="0"/>
              <a:t> в одной беременности (всего 34 беременности</a:t>
            </a:r>
            <a:r>
              <a:rPr lang="ru-RU" sz="3800" dirty="0" smtClean="0"/>
              <a:t>)</a:t>
            </a:r>
            <a:endParaRPr lang="ru-RU" sz="3800" dirty="0"/>
          </a:p>
          <a:p>
            <a:r>
              <a:rPr lang="ru-RU" sz="3800" dirty="0"/>
              <a:t>	В 67,6 % воздействие нового ПЭП было на протяжении всех трех </a:t>
            </a:r>
            <a:r>
              <a:rPr lang="ru-RU" sz="3800" dirty="0" smtClean="0"/>
              <a:t>триместров </a:t>
            </a:r>
            <a:endParaRPr lang="ru-RU" sz="3800" dirty="0"/>
          </a:p>
          <a:p>
            <a:r>
              <a:rPr lang="ru-RU" sz="3800" dirty="0"/>
              <a:t>	Новые ПЭП использовались в качестве </a:t>
            </a:r>
            <a:r>
              <a:rPr lang="ru-RU" sz="3800" dirty="0" err="1"/>
              <a:t>монотерапии</a:t>
            </a:r>
            <a:r>
              <a:rPr lang="ru-RU" sz="3800" dirty="0"/>
              <a:t> в 20 случаях (58,8 %), причем </a:t>
            </a:r>
            <a:r>
              <a:rPr lang="ru-RU" sz="3800" dirty="0" err="1"/>
              <a:t>монотерапия</a:t>
            </a:r>
            <a:r>
              <a:rPr lang="ru-RU" sz="3800" dirty="0"/>
              <a:t> наиболее распространена у беременностей, подвергавшихся воздействию </a:t>
            </a:r>
            <a:r>
              <a:rPr lang="ru-RU" sz="3800" dirty="0" err="1"/>
              <a:t>бриварацетама</a:t>
            </a:r>
            <a:endParaRPr lang="ru-RU" sz="3800" dirty="0"/>
          </a:p>
          <a:p>
            <a:r>
              <a:rPr lang="ru-RU" sz="3800" dirty="0"/>
              <a:t>	Различные ПЭП использовались в схемах </a:t>
            </a:r>
            <a:r>
              <a:rPr lang="ru-RU" sz="3800" dirty="0" err="1"/>
              <a:t>политерапии</a:t>
            </a:r>
            <a:r>
              <a:rPr lang="ru-RU" sz="3800" dirty="0"/>
              <a:t>, при этом </a:t>
            </a:r>
            <a:r>
              <a:rPr lang="ru-RU" sz="3800" dirty="0" err="1"/>
              <a:t>леветирацетам</a:t>
            </a:r>
            <a:r>
              <a:rPr lang="ru-RU" sz="3800" dirty="0"/>
              <a:t> был наиболее часто назначаемым сопутствующим ПЭП (32,4 %). Другие сопутствующие ПЭП включали </a:t>
            </a:r>
            <a:r>
              <a:rPr lang="ru-RU" sz="3800" dirty="0" err="1"/>
              <a:t>ламотриджин</a:t>
            </a:r>
            <a:r>
              <a:rPr lang="ru-RU" sz="3800" dirty="0"/>
              <a:t> (8,8 %), </a:t>
            </a:r>
            <a:r>
              <a:rPr lang="ru-RU" sz="3800" dirty="0" err="1"/>
              <a:t>карбамазепин</a:t>
            </a:r>
            <a:r>
              <a:rPr lang="ru-RU" sz="3800" dirty="0"/>
              <a:t> (2,9 %), </a:t>
            </a:r>
            <a:r>
              <a:rPr lang="ru-RU" sz="3800" dirty="0" err="1"/>
              <a:t>прегабалин</a:t>
            </a:r>
            <a:r>
              <a:rPr lang="ru-RU" sz="3800" dirty="0"/>
              <a:t> (2,9 %) и топирамат (2,9 </a:t>
            </a:r>
            <a:r>
              <a:rPr lang="ru-RU" sz="3800" dirty="0" smtClean="0"/>
              <a:t>%) </a:t>
            </a:r>
            <a:endParaRPr lang="ru-RU" sz="3800" dirty="0"/>
          </a:p>
          <a:p>
            <a:r>
              <a:rPr lang="ru-RU" sz="3800" dirty="0"/>
              <a:t>	Большинство женщин (88,2%) принимали фолиевую кислоту во время беременности, причём большинство (85,2%) принимали её в дозе 5 мг в </a:t>
            </a:r>
            <a:r>
              <a:rPr lang="ru-RU" sz="3800" dirty="0" smtClean="0"/>
              <a:t>сутки</a:t>
            </a:r>
            <a:endParaRPr lang="ru-RU" sz="3800" dirty="0"/>
          </a:p>
          <a:p>
            <a:r>
              <a:rPr lang="ru-RU" sz="3800" dirty="0"/>
              <a:t>	Ни в одной из беременностей в данной серии случаев не наблюдалось применения </a:t>
            </a:r>
            <a:r>
              <a:rPr lang="ru-RU" sz="3800" dirty="0" err="1"/>
              <a:t>вальпроата</a:t>
            </a:r>
            <a:r>
              <a:rPr lang="ru-RU" sz="3800" dirty="0"/>
              <a:t> натрия, а топирамат применялся один раз в составе </a:t>
            </a:r>
            <a:r>
              <a:rPr lang="ru-RU" sz="3800" dirty="0" err="1" smtClean="0"/>
              <a:t>политерапии</a:t>
            </a:r>
            <a:endParaRPr lang="ru-RU" sz="38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FC04B5A-FBF8-4317-A902-849F12519AB7}"/>
              </a:ext>
            </a:extLst>
          </p:cNvPr>
          <p:cNvSpPr/>
          <p:nvPr/>
        </p:nvSpPr>
        <p:spPr>
          <a:xfrm>
            <a:off x="2448024" y="465872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Новые схемы ПЭП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DA4E1D-323F-48A4-8BB1-F15D3EA18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616" y="0"/>
            <a:ext cx="2126053" cy="124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127793-4B73-4303-99A7-94A934A9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387004"/>
            <a:ext cx="9072563" cy="46784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Результаты показывают, что большинство беременностей, во время которых применялись новые противосудорожные препараты, заканчивались здоровыми родами в срок без негативных </a:t>
            </a:r>
            <a:r>
              <a:rPr lang="ru-RU" dirty="0" smtClean="0"/>
              <a:t>последствий</a:t>
            </a:r>
            <a:endParaRPr lang="ru-RU" dirty="0"/>
          </a:p>
          <a:p>
            <a:pPr algn="just"/>
            <a:r>
              <a:rPr lang="ru-RU" dirty="0"/>
              <a:t>Высокая доля случаев </a:t>
            </a:r>
            <a:r>
              <a:rPr lang="ru-RU" dirty="0" err="1"/>
              <a:t>политерапии</a:t>
            </a:r>
            <a:r>
              <a:rPr lang="ru-RU" dirty="0"/>
              <a:t> и высокая частота судорог во время беременности позволяют предположить, что эта группа пациентов подвержена большему риску кесарева сечения или других </a:t>
            </a:r>
            <a:r>
              <a:rPr lang="ru-RU" dirty="0" smtClean="0"/>
              <a:t>осложнений</a:t>
            </a:r>
            <a:endParaRPr lang="ru-RU" dirty="0"/>
          </a:p>
          <a:p>
            <a:pPr algn="just"/>
            <a:r>
              <a:rPr lang="ru-RU" dirty="0"/>
              <a:t>К результатам следует относиться с осторожностью, необходимы дополнительные данные для изучения влияния отдельных противосудорожных препаратов на </a:t>
            </a:r>
            <a:r>
              <a:rPr lang="ru-RU" dirty="0" smtClean="0"/>
              <a:t>исходы</a:t>
            </a:r>
            <a:endParaRPr lang="ru-RU" dirty="0"/>
          </a:p>
          <a:p>
            <a:pPr algn="just"/>
            <a:r>
              <a:rPr lang="ru-RU" dirty="0"/>
              <a:t>Судороги возникали во время беременности или в послеродовой период в 50,0 % и 14,7 % беременностей на старых схемах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91F776-42AE-4431-BEEC-1629B12BE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664" y="4616043"/>
            <a:ext cx="1871961" cy="10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4000" y="603027"/>
            <a:ext cx="9072816" cy="4752528"/>
          </a:xfrm>
        </p:spPr>
        <p:txBody>
          <a:bodyPr>
            <a:noAutofit/>
          </a:bodyPr>
          <a:lstStyle/>
          <a:p>
            <a:r>
              <a:rPr lang="ru-RU" b="1" dirty="0" smtClean="0"/>
              <a:t>Исследование </a:t>
            </a:r>
            <a:r>
              <a:rPr lang="ru-RU" b="1" dirty="0"/>
              <a:t>выявило значимую связь между беременными женщинами с эпилепсией и частотой: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кесарева сечения, </a:t>
            </a:r>
          </a:p>
          <a:p>
            <a:pPr marL="285750" indent="-285750">
              <a:buFontTx/>
              <a:buChar char="-"/>
            </a:pPr>
            <a:r>
              <a:rPr lang="ru-RU" b="1" dirty="0" err="1"/>
              <a:t>преэклампсии</a:t>
            </a:r>
            <a:r>
              <a:rPr lang="ru-RU" b="1" dirty="0"/>
              <a:t>/эклампсии, </a:t>
            </a:r>
          </a:p>
          <a:p>
            <a:pPr marL="285750" indent="-285750">
              <a:buFontTx/>
              <a:buChar char="-"/>
            </a:pPr>
            <a:r>
              <a:rPr lang="ru-RU" b="1" dirty="0" err="1"/>
              <a:t>гестационной</a:t>
            </a:r>
            <a:r>
              <a:rPr lang="ru-RU" b="1" dirty="0"/>
              <a:t> гипертензии, 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индукции родов, </a:t>
            </a:r>
          </a:p>
          <a:p>
            <a:pPr marL="285750" indent="-285750">
              <a:buFontTx/>
              <a:buChar char="-"/>
            </a:pPr>
            <a:r>
              <a:rPr lang="ru-RU" b="1" dirty="0" err="1"/>
              <a:t>гестационного</a:t>
            </a:r>
            <a:r>
              <a:rPr lang="ru-RU" b="1" dirty="0"/>
              <a:t> диабета,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послеродового кровотечения </a:t>
            </a:r>
          </a:p>
        </p:txBody>
      </p:sp>
    </p:spTree>
    <p:extLst>
      <p:ext uri="{BB962C8B-B14F-4D97-AF65-F5344CB8AC3E}">
        <p14:creationId xmlns:p14="http://schemas.microsoft.com/office/powerpoint/2010/main" val="41384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00" y="1"/>
            <a:ext cx="5009752" cy="54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FED272-1ADD-48AA-8A4C-52C07AEF3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Беременность должна быть планируемой</a:t>
            </a:r>
          </a:p>
        </p:txBody>
      </p:sp>
    </p:spTree>
    <p:extLst>
      <p:ext uri="{BB962C8B-B14F-4D97-AF65-F5344CB8AC3E}">
        <p14:creationId xmlns:p14="http://schemas.microsoft.com/office/powerpoint/2010/main" val="10571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4000" y="1190520"/>
            <a:ext cx="8712776" cy="430219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	Разницы в показателях фертильности между женщинами с эпилепсией, которые пытаются забеременеть, и здоровыми женщинами не наблюдается (60,7% по сравнению с 60,2</a:t>
            </a:r>
            <a:r>
              <a:rPr lang="ru-RU" dirty="0" smtClean="0"/>
              <a:t>%)</a:t>
            </a:r>
            <a:endParaRPr lang="ru-RU" dirty="0"/>
          </a:p>
          <a:p>
            <a:pPr algn="just"/>
            <a:r>
              <a:rPr lang="ru-RU" dirty="0"/>
              <a:t>	Некоторые лекарственные препараты, включая </a:t>
            </a:r>
            <a:r>
              <a:rPr lang="ru-RU" dirty="0" err="1"/>
              <a:t>вальпроат</a:t>
            </a:r>
            <a:r>
              <a:rPr lang="ru-RU" dirty="0"/>
              <a:t> и фенобарбитал, связаны со снижением фертильности, но эти результаты требуют дальнейшего подтверждения на более крупной группе </a:t>
            </a:r>
            <a:r>
              <a:rPr lang="ru-RU" dirty="0" smtClean="0"/>
              <a:t>пациентов</a:t>
            </a:r>
            <a:endParaRPr lang="ru-RU" dirty="0"/>
          </a:p>
          <a:p>
            <a:pPr algn="just"/>
            <a:r>
              <a:rPr lang="ru-RU" dirty="0"/>
              <a:t>	Пациентам, принимающим противосудорожные препараты, индуцирующие фермент CYP3A4, следует рассмотреть альтернативные методы </a:t>
            </a:r>
            <a:r>
              <a:rPr lang="ru-RU" dirty="0" smtClean="0"/>
              <a:t>контрацепции</a:t>
            </a:r>
            <a:endParaRPr lang="ru-RU" dirty="0"/>
          </a:p>
          <a:p>
            <a:pPr algn="just"/>
            <a:r>
              <a:rPr lang="ru-RU" dirty="0"/>
              <a:t>	При одновременном применении </a:t>
            </a:r>
            <a:r>
              <a:rPr lang="ru-RU" dirty="0" err="1"/>
              <a:t>ламотриджина</a:t>
            </a:r>
            <a:r>
              <a:rPr lang="ru-RU" dirty="0"/>
              <a:t> с оральными гормональными контрацептивами может потребоваться существенная титрация </a:t>
            </a:r>
            <a:r>
              <a:rPr lang="ru-RU" dirty="0" smtClean="0"/>
              <a:t>дозы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7416576" y="-1"/>
            <a:ext cx="2376264" cy="11070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3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68263"/>
            <a:ext cx="72771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0978"/>
            <a:ext cx="9217023" cy="549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0"/>
            <a:ext cx="75057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Грудное вскармливание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47824" y="1179091"/>
            <a:ext cx="8928992" cy="424161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 Концентрации ПЭП у детей, вскармливаемых грудью матерями, проходящими лечение, как правило, очень низкие</a:t>
            </a:r>
          </a:p>
          <a:p>
            <a:pPr algn="just"/>
            <a:r>
              <a:rPr lang="ru-RU" dirty="0"/>
              <a:t>Однако для фенобарбитала и </a:t>
            </a:r>
            <a:r>
              <a:rPr lang="ru-RU" dirty="0" err="1"/>
              <a:t>этосуксимида</a:t>
            </a:r>
            <a:r>
              <a:rPr lang="ru-RU" dirty="0"/>
              <a:t>, концентрации в сыворотке у грудного ребенка могут достигать уровней, сопоставимых с таковыми у лечившейся матери</a:t>
            </a:r>
          </a:p>
          <a:p>
            <a:pPr algn="just"/>
            <a:r>
              <a:rPr lang="ru-RU" dirty="0"/>
              <a:t>Данные для </a:t>
            </a:r>
            <a:r>
              <a:rPr lang="ru-RU" dirty="0" err="1"/>
              <a:t>ламотриджина</a:t>
            </a:r>
            <a:r>
              <a:rPr lang="ru-RU" dirty="0"/>
              <a:t> были вариабельными, с соотношениями ниже 0,2 и выше почти 1, однако среднее соотношение составляет около 0,3. </a:t>
            </a:r>
            <a:r>
              <a:rPr lang="ru-RU" dirty="0" err="1"/>
              <a:t>Зонисамид</a:t>
            </a:r>
            <a:r>
              <a:rPr lang="ru-RU" dirty="0"/>
              <a:t> также может переноситься в грудное молоко в большей степени, но данные довольно ограничены</a:t>
            </a:r>
          </a:p>
          <a:p>
            <a:pPr algn="just"/>
            <a:r>
              <a:rPr lang="ru-RU" dirty="0"/>
              <a:t>Недавний систематический обзор подчеркнул, что для большинства новых ПЭП, включая </a:t>
            </a:r>
            <a:r>
              <a:rPr lang="ru-RU" dirty="0" err="1"/>
              <a:t>каннабидиол</a:t>
            </a:r>
            <a:r>
              <a:rPr lang="ru-RU" dirty="0"/>
              <a:t>, </a:t>
            </a:r>
            <a:r>
              <a:rPr lang="ru-RU" dirty="0" err="1"/>
              <a:t>ценобамат</a:t>
            </a:r>
            <a:r>
              <a:rPr lang="ru-RU" dirty="0"/>
              <a:t>, </a:t>
            </a:r>
            <a:r>
              <a:rPr lang="ru-RU" dirty="0" err="1"/>
              <a:t>эсликарбазепина</a:t>
            </a:r>
            <a:r>
              <a:rPr lang="ru-RU" dirty="0"/>
              <a:t>-ацетат, </a:t>
            </a:r>
            <a:r>
              <a:rPr lang="ru-RU" dirty="0" err="1"/>
              <a:t>эверолимус</a:t>
            </a:r>
            <a:r>
              <a:rPr lang="ru-RU" dirty="0"/>
              <a:t>, </a:t>
            </a:r>
            <a:r>
              <a:rPr lang="ru-RU" dirty="0" err="1"/>
              <a:t>фелбамат</a:t>
            </a:r>
            <a:r>
              <a:rPr lang="ru-RU" dirty="0"/>
              <a:t>, </a:t>
            </a:r>
            <a:r>
              <a:rPr lang="ru-RU" dirty="0" err="1"/>
              <a:t>фенфлурамин</a:t>
            </a:r>
            <a:r>
              <a:rPr lang="ru-RU" dirty="0"/>
              <a:t>, </a:t>
            </a:r>
            <a:r>
              <a:rPr lang="ru-RU" dirty="0" err="1"/>
              <a:t>руфинамид</a:t>
            </a:r>
            <a:r>
              <a:rPr lang="ru-RU" dirty="0"/>
              <a:t> и </a:t>
            </a:r>
            <a:r>
              <a:rPr lang="ru-RU" dirty="0" err="1"/>
              <a:t>стирипентол</a:t>
            </a:r>
            <a:r>
              <a:rPr lang="ru-RU" dirty="0"/>
              <a:t>, нет данных об уровнях в грудном молоке или у грудных </a:t>
            </a:r>
            <a:r>
              <a:rPr lang="ru-RU" dirty="0" smtClean="0"/>
              <a:t>детей</a:t>
            </a:r>
          </a:p>
          <a:p>
            <a:pPr algn="just"/>
            <a:r>
              <a:rPr lang="ru-RU" dirty="0" smtClean="0"/>
              <a:t>Кроме </a:t>
            </a:r>
            <a:r>
              <a:rPr lang="ru-RU" dirty="0"/>
              <a:t>того, мало что известно о возможных долгосрочных эффектах воздействия ПЭП на детей при грудном вскармливании, за исключением </a:t>
            </a:r>
            <a:r>
              <a:rPr lang="ru-RU" dirty="0" err="1"/>
              <a:t>ламотриджина</a:t>
            </a:r>
            <a:r>
              <a:rPr lang="ru-RU" dirty="0"/>
              <a:t>, </a:t>
            </a:r>
            <a:r>
              <a:rPr lang="ru-RU" dirty="0" err="1"/>
              <a:t>карбамазепина</a:t>
            </a:r>
            <a:r>
              <a:rPr lang="ru-RU" dirty="0"/>
              <a:t>, фенитоина и </a:t>
            </a:r>
            <a:r>
              <a:rPr lang="ru-RU" dirty="0" err="1"/>
              <a:t>вальпроата</a:t>
            </a:r>
            <a:r>
              <a:rPr lang="ru-RU" dirty="0"/>
              <a:t>, при применении которых не было отмечено никаких отрицательных эффектов на развитие ребенка в возрасте шести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8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0"/>
            <a:ext cx="743902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785726-955D-4596-85AA-0EB74AE2E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603027"/>
            <a:ext cx="9072563" cy="568863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Грудное вскармливание</a:t>
            </a:r>
          </a:p>
          <a:p>
            <a:pPr algn="just"/>
            <a:r>
              <a:rPr lang="ru-RU" dirty="0"/>
              <a:t>грудное вскармливание у женщин с эпилепсией, даже при применении </a:t>
            </a:r>
            <a:r>
              <a:rPr lang="ru-RU" dirty="0" smtClean="0"/>
              <a:t>ПЭП</a:t>
            </a:r>
            <a:r>
              <a:rPr lang="ru-RU" dirty="0"/>
              <a:t>, </a:t>
            </a:r>
            <a:r>
              <a:rPr lang="ru-RU" b="1" dirty="0"/>
              <a:t>не противопоказано</a:t>
            </a:r>
            <a:r>
              <a:rPr lang="ru-RU" dirty="0"/>
              <a:t> и скорее рекомендовано</a:t>
            </a:r>
          </a:p>
          <a:p>
            <a:pPr algn="just"/>
            <a:r>
              <a:rPr lang="ru-RU" dirty="0"/>
              <a:t>При этом: необходимо мониторить ребёнка (вес, развитие), следить за возможными побочными эффектами (сонливость, задержка развития) и за уровнем ПЭП в плазме/молоке при наличии клинической </a:t>
            </a:r>
            <a:r>
              <a:rPr lang="ru-RU" dirty="0" smtClean="0"/>
              <a:t>необходимости</a:t>
            </a:r>
            <a:endParaRPr lang="ru-RU" dirty="0"/>
          </a:p>
          <a:p>
            <a:pPr algn="just"/>
            <a:r>
              <a:rPr lang="ru-RU" dirty="0"/>
              <a:t>Конкретные ПЭП: LTG, LEV, LCM, и др. имеют благоприятный профиль в отношении грудного вскармливания (данные ограничены, но не выявляют значимых рисков)</a:t>
            </a:r>
          </a:p>
          <a:p>
            <a:pPr algn="just"/>
            <a:r>
              <a:rPr lang="ru-RU" dirty="0"/>
              <a:t>Важно консультировать женщину: преимущества грудного вскармливания (иммунологические, </a:t>
            </a:r>
            <a:r>
              <a:rPr lang="ru-RU" dirty="0" err="1"/>
              <a:t>психо</a:t>
            </a:r>
            <a:r>
              <a:rPr lang="ru-RU" dirty="0"/>
              <a:t>-социальные) и минимальные риски, при условии надлежащего наблюдения и </a:t>
            </a:r>
            <a:r>
              <a:rPr lang="ru-RU" dirty="0" smtClean="0"/>
              <a:t>контроля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9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CDCC2A-3FCE-42AC-A1CD-D50311FC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603028"/>
            <a:ext cx="9072563" cy="446240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Примерно </a:t>
            </a:r>
            <a:r>
              <a:rPr lang="ru-RU" dirty="0"/>
              <a:t>в 10–15 % случаев беременности у женщин с эпилепсией противоэпилептические препараты назначаются в рамках </a:t>
            </a:r>
            <a:r>
              <a:rPr lang="ru-RU" dirty="0" err="1" smtClean="0"/>
              <a:t>политерапии</a:t>
            </a:r>
            <a:endParaRPr lang="ru-RU" dirty="0" smtClean="0"/>
          </a:p>
          <a:p>
            <a:pPr algn="just"/>
            <a:r>
              <a:rPr lang="ru-RU" dirty="0" smtClean="0"/>
              <a:t>Ранее </a:t>
            </a:r>
            <a:r>
              <a:rPr lang="ru-RU" dirty="0"/>
              <a:t>считалось, что </a:t>
            </a:r>
            <a:r>
              <a:rPr lang="ru-RU" dirty="0" err="1"/>
              <a:t>политерапия</a:t>
            </a:r>
            <a:r>
              <a:rPr lang="ru-RU" dirty="0"/>
              <a:t> связана с более высоким тератогенным риском, чем </a:t>
            </a:r>
            <a:r>
              <a:rPr lang="ru-RU" dirty="0" err="1"/>
              <a:t>монотерапия</a:t>
            </a:r>
            <a:r>
              <a:rPr lang="ru-RU" dirty="0"/>
              <a:t>, однако данные реестров по эпилепсии и беременности свидетельствуют о том, что риск больше зависит от типа противоэпилептического препарата, входящего в комбинированную терапию, чем от количества противоэпилептических </a:t>
            </a:r>
            <a:r>
              <a:rPr lang="ru-RU" dirty="0" smtClean="0"/>
              <a:t>препаратов</a:t>
            </a:r>
          </a:p>
          <a:p>
            <a:pPr algn="just"/>
            <a:r>
              <a:rPr lang="ru-RU" dirty="0" smtClean="0"/>
              <a:t>Однако </a:t>
            </a:r>
            <a:r>
              <a:rPr lang="ru-RU" dirty="0"/>
              <a:t>данные, позволяющие сравнить тератогенный риск при использовании конкретных комбинаций противоэпилептических препаратов и при использовании конкретных комбинаций в сравнении с </a:t>
            </a:r>
            <a:r>
              <a:rPr lang="ru-RU" dirty="0" err="1"/>
              <a:t>монотерапией</a:t>
            </a:r>
            <a:r>
              <a:rPr lang="ru-RU" dirty="0"/>
              <a:t> противоэпилептическими препаратами, </a:t>
            </a:r>
            <a:r>
              <a:rPr lang="ru-RU" dirty="0" smtClean="0"/>
              <a:t>ограничены</a:t>
            </a:r>
          </a:p>
          <a:p>
            <a:pPr algn="just"/>
            <a:r>
              <a:rPr lang="ru-RU" dirty="0" smtClean="0"/>
              <a:t>Такие </a:t>
            </a:r>
            <a:r>
              <a:rPr lang="ru-RU" dirty="0"/>
              <a:t>исследования сложнее, чем сравнение </a:t>
            </a:r>
            <a:r>
              <a:rPr lang="ru-RU" dirty="0" err="1"/>
              <a:t>монотерапии</a:t>
            </a:r>
            <a:r>
              <a:rPr lang="ru-RU" dirty="0"/>
              <a:t>, поскольку они могут включать в себя фармакодинамические и фармакокинетические взаимодействия, изменение уровня активных метаболитов и т. д. Тем не менее они становятся всё более важными, поскольку врачи ищут альтернативы </a:t>
            </a:r>
            <a:r>
              <a:rPr lang="ru-RU" dirty="0" err="1"/>
              <a:t>монотерапии</a:t>
            </a:r>
            <a:r>
              <a:rPr lang="ru-RU" dirty="0"/>
              <a:t> </a:t>
            </a:r>
            <a:r>
              <a:rPr lang="ru-RU" dirty="0" err="1"/>
              <a:t>вальпроатом</a:t>
            </a:r>
            <a:r>
              <a:rPr lang="ru-RU" dirty="0"/>
              <a:t> и </a:t>
            </a:r>
            <a:r>
              <a:rPr lang="ru-RU" dirty="0" err="1" smtClean="0"/>
              <a:t>топираматом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04000" y="603027"/>
            <a:ext cx="9072816" cy="47525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Исходы </a:t>
            </a:r>
            <a:r>
              <a:rPr lang="ru-RU" sz="2800" b="1" dirty="0"/>
              <a:t>для новорожденных, у </a:t>
            </a:r>
            <a:r>
              <a:rPr lang="ru-RU" sz="2800" b="1" dirty="0" smtClean="0"/>
              <a:t>беременных женщин </a:t>
            </a:r>
            <a:r>
              <a:rPr lang="ru-RU" sz="2800" b="1" dirty="0"/>
              <a:t>с эпилепсией имели выше вероятность:</a:t>
            </a:r>
          </a:p>
          <a:p>
            <a:pPr marL="285750" indent="-285750">
              <a:buFontTx/>
              <a:buChar char="-"/>
            </a:pPr>
            <a:r>
              <a:rPr lang="ru-RU" sz="2800" b="1" dirty="0"/>
              <a:t>преждевременных родов, </a:t>
            </a:r>
          </a:p>
          <a:p>
            <a:pPr marL="285750" indent="-285750">
              <a:buFontTx/>
              <a:buChar char="-"/>
            </a:pPr>
            <a:r>
              <a:rPr lang="ru-RU" sz="2800" b="1" dirty="0"/>
              <a:t>низкой массы тела для </a:t>
            </a:r>
            <a:r>
              <a:rPr lang="ru-RU" sz="2800" b="1" dirty="0" err="1"/>
              <a:t>гестационного</a:t>
            </a:r>
            <a:r>
              <a:rPr lang="ru-RU" sz="2800" b="1" dirty="0"/>
              <a:t> возраста, </a:t>
            </a:r>
          </a:p>
          <a:p>
            <a:pPr marL="285750" indent="-285750">
              <a:buFontTx/>
              <a:buChar char="-"/>
            </a:pPr>
            <a:r>
              <a:rPr lang="ru-RU" sz="2800" b="1" dirty="0"/>
              <a:t>низкой массы тела при рождении (&lt;2500 г), </a:t>
            </a:r>
          </a:p>
          <a:p>
            <a:pPr marL="285750" indent="-285750">
              <a:buFontTx/>
              <a:buChar char="-"/>
            </a:pPr>
            <a:r>
              <a:rPr lang="ru-RU" sz="2800" b="1" dirty="0"/>
              <a:t>врожденных пороков развития, </a:t>
            </a:r>
          </a:p>
          <a:p>
            <a:pPr marL="285750" indent="-285750">
              <a:buFontTx/>
              <a:buChar char="-"/>
            </a:pPr>
            <a:r>
              <a:rPr lang="ru-RU" sz="2800" b="1" dirty="0"/>
              <a:t>дистресса плода. </a:t>
            </a:r>
          </a:p>
          <a:p>
            <a:r>
              <a:rPr lang="ru-RU" sz="2800" b="1" dirty="0"/>
              <a:t>Вероятность смертности новорожденных и оценки по шкале </a:t>
            </a:r>
            <a:r>
              <a:rPr lang="ru-RU" sz="2800" b="1" dirty="0" err="1"/>
              <a:t>Апгар</a:t>
            </a:r>
            <a:r>
              <a:rPr lang="ru-RU" sz="2800" b="1" dirty="0"/>
              <a:t> (≤7) была одинаковой</a:t>
            </a:r>
          </a:p>
        </p:txBody>
      </p:sp>
    </p:spTree>
    <p:extLst>
      <p:ext uri="{BB962C8B-B14F-4D97-AF65-F5344CB8AC3E}">
        <p14:creationId xmlns:p14="http://schemas.microsoft.com/office/powerpoint/2010/main" val="41384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2043187"/>
            <a:ext cx="9072563" cy="302224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 err="1" smtClean="0"/>
              <a:t>Предгравидарное</a:t>
            </a:r>
            <a:r>
              <a:rPr lang="ru-RU" dirty="0" smtClean="0"/>
              <a:t> консультирование необходимо проводить со всеми женщинами детородного возраста (С) с обязательной консультацией </a:t>
            </a:r>
            <a:r>
              <a:rPr lang="ru-RU" dirty="0" smtClean="0"/>
              <a:t>генетика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1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Всем женщинам, планирующим беременность, обычно рекомендуется принимать фолиевую кислоту в дозе 0,4 мг в день. Однако женщинам с риском развития дефектов нервной трубки у ребёнка часто рекомендуют более высокие дозы – от 4 до 5 мг в день. Важно отметить, что в настоящее время нет единого мнения об оптимальной дозировке фолиевой кислоты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1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1827163"/>
            <a:ext cx="9072563" cy="323826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 smtClean="0"/>
              <a:t>Если </a:t>
            </a:r>
            <a:r>
              <a:rPr lang="ru-RU" dirty="0" smtClean="0"/>
              <a:t>необходимо внести изменения в схему противоэпилептического лечения, это необходимо сделать до беременности, желательно за 6 месяцев до ее наступления, если это возможно (I)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9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1899171"/>
            <a:ext cx="9072563" cy="3166260"/>
          </a:xfrm>
        </p:spPr>
        <p:txBody>
          <a:bodyPr/>
          <a:lstStyle/>
          <a:p>
            <a:pPr algn="just">
              <a:defRPr/>
            </a:pPr>
            <a:r>
              <a:rPr lang="ru-RU" dirty="0"/>
              <a:t>Если противоэпилептическое лечение необходимо, предпочтительно назначение </a:t>
            </a:r>
            <a:r>
              <a:rPr lang="ru-RU" dirty="0" err="1"/>
              <a:t>монотерапии</a:t>
            </a:r>
            <a:r>
              <a:rPr lang="ru-RU" dirty="0"/>
              <a:t> (I) в минимальной эффективной дозе и разделенной на несколько </a:t>
            </a:r>
            <a:r>
              <a:rPr lang="ru-RU" dirty="0" smtClean="0"/>
              <a:t>приемов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8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2043187"/>
            <a:ext cx="9072563" cy="3022244"/>
          </a:xfrm>
        </p:spPr>
        <p:txBody>
          <a:bodyPr/>
          <a:lstStyle/>
          <a:p>
            <a:pPr algn="just">
              <a:defRPr/>
            </a:pPr>
            <a:r>
              <a:rPr lang="ru-RU" dirty="0" err="1"/>
              <a:t>Политерапия</a:t>
            </a:r>
            <a:r>
              <a:rPr lang="ru-RU" dirty="0"/>
              <a:t> менее тератогенными препаратами </a:t>
            </a:r>
            <a:r>
              <a:rPr lang="ru-RU" dirty="0" err="1"/>
              <a:t>м.б</a:t>
            </a:r>
            <a:r>
              <a:rPr lang="ru-RU" dirty="0"/>
              <a:t>. лучше, чем </a:t>
            </a:r>
            <a:r>
              <a:rPr lang="ru-RU" dirty="0" err="1"/>
              <a:t>вальпроевая</a:t>
            </a:r>
            <a:r>
              <a:rPr lang="ru-RU" dirty="0"/>
              <a:t> </a:t>
            </a:r>
            <a:r>
              <a:rPr lang="ru-RU" dirty="0" smtClean="0"/>
              <a:t>кислота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1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dirty="0" smtClean="0"/>
              <a:t>Не переходить на другой противоэпилептический препарат во время беременности с единственной целью – уменьшить риск </a:t>
            </a:r>
            <a:r>
              <a:rPr lang="ru-RU" dirty="0" err="1" smtClean="0"/>
              <a:t>тератогенного</a:t>
            </a:r>
            <a:r>
              <a:rPr lang="ru-RU" dirty="0" smtClean="0"/>
              <a:t> действия противоэпилептического препарата (I)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31" y="1323130"/>
            <a:ext cx="9288809" cy="374230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Все препараты тератогенны</a:t>
            </a:r>
            <a:br>
              <a:rPr lang="ru-RU" sz="4800" dirty="0" smtClean="0"/>
            </a:br>
            <a:r>
              <a:rPr lang="ru-RU" sz="4800" dirty="0" smtClean="0"/>
              <a:t>риск-польза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145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грудное вскармливание у женщин с эпилепсией, даже при применении ПЭП, </a:t>
            </a:r>
          </a:p>
          <a:p>
            <a:r>
              <a:rPr lang="ru-RU" b="1" dirty="0" smtClean="0"/>
              <a:t>не противопоказано</a:t>
            </a:r>
            <a:r>
              <a:rPr lang="ru-RU" dirty="0" smtClean="0"/>
              <a:t> и скорее рекомендовано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Основные положения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dirty="0" smtClean="0"/>
              <a:t>Во время эпидемии не следует  прекращать прием ЛС или изменять его дозировку (включая даже отлучение от груди младенцев)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65042" y="5161250"/>
            <a:ext cx="9266825" cy="3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defRPr/>
            </a:pPr>
            <a:endParaRPr lang="ru-RU" sz="12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Keeping people with epilepsy safe during the Covid-19 pandemic</a:t>
            </a:r>
            <a:r>
              <a:rPr lang="ru-RU" sz="1200" dirty="0">
                <a:latin typeface="Arial" charset="0"/>
                <a:cs typeface="Arial" charset="0"/>
              </a:rPr>
              <a:t>. </a:t>
            </a:r>
            <a:r>
              <a:rPr lang="en-US" sz="1200" dirty="0">
                <a:latin typeface="Arial" charset="0"/>
                <a:cs typeface="Arial" charset="0"/>
              </a:rPr>
              <a:t>Published Ahead of Print on April 23, 2020 as 10.1212/WNL.0000000000009632</a:t>
            </a:r>
            <a:endParaRPr lang="ru-RU" sz="12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31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pc="-1" dirty="0" smtClean="0">
                <a:latin typeface="Arial"/>
              </a:rPr>
              <a:t>А</a:t>
            </a:r>
            <a:r>
              <a:rPr lang="ru-RU" b="1" strike="noStrike" spc="-1" dirty="0" smtClean="0">
                <a:latin typeface="Arial"/>
              </a:rPr>
              <a:t>ддитивная </a:t>
            </a:r>
            <a:r>
              <a:rPr lang="ru-RU" b="1" strike="noStrike" spc="-1" dirty="0" err="1" smtClean="0">
                <a:latin typeface="Arial"/>
              </a:rPr>
              <a:t>тератогенность</a:t>
            </a:r>
            <a:r>
              <a:rPr lang="ru-RU" b="0" strike="noStrike" spc="-1" dirty="0" smtClean="0">
                <a:latin typeface="Arial"/>
              </a:rPr>
              <a:t> во время беременности при использовании ВРТ и ПЭП у женщин, страдающих эпилепсией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7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02367"/>
            <a:ext cx="7449503" cy="54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4448" y="1179090"/>
            <a:ext cx="914400" cy="449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31" y="1899171"/>
            <a:ext cx="9072563" cy="3166260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чем у 90% женщин, страдающих эпилепсией, можно ожидать благоприятный исход беременности и родов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3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7"/>
          <a:stretch>
            <a:fillRect/>
          </a:stretch>
        </p:blipFill>
        <p:spPr bwMode="auto">
          <a:xfrm>
            <a:off x="3528219" y="2331226"/>
            <a:ext cx="3342707" cy="265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2604162" y="504049"/>
            <a:ext cx="52345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468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2274</Words>
  <Application>Microsoft Office PowerPoint</Application>
  <PresentationFormat>Произвольный</PresentationFormat>
  <Paragraphs>198</Paragraphs>
  <Slides>91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Тема Office</vt:lpstr>
      <vt:lpstr>Презентация PowerPoint</vt:lpstr>
      <vt:lpstr>Презентация PowerPoint</vt:lpstr>
      <vt:lpstr>Презентация PowerPoint</vt:lpstr>
      <vt:lpstr>Совместный опыт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Противосудорожные препараты влияют на плацентарный транспорт фолиевой кислоты</vt:lpstr>
      <vt:lpstr>Презентация PowerPoint</vt:lpstr>
      <vt:lpstr>Презентация PowerPoint</vt:lpstr>
      <vt:lpstr>Презентация PowerPoint</vt:lpstr>
      <vt:lpstr>ФОЛИЕВАЯ КИСЛОТА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Презентация PowerPoint</vt:lpstr>
      <vt:lpstr>«Применение вальпроевой кислоты привело к тому, что до 4100 детей в мире родились с серьезными врожденными дефектами».</vt:lpstr>
      <vt:lpstr>Презентация PowerPoint</vt:lpstr>
      <vt:lpstr>Презентация PowerPoint</vt:lpstr>
      <vt:lpstr>Приказ МЗ РБ № 358 от 05.04.2021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Larsen MD, Jølving LR, Fedder J, Nørgård BM. The efficacy of assisted reproductive treatment in women with epilepsy. Reprod Biomed Online. 2020 Dec;41(6):1015-1022. doi: 10.1016/j.rbmo.2020.07.019. Epub 2020 Aug 1. PMID: 32978071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Грудное вскармливание</vt:lpstr>
      <vt:lpstr>Презентация PowerPoint</vt:lpstr>
      <vt:lpstr>Презентация PowerPoint</vt:lpstr>
      <vt:lpstr>Презентация PowerPoint</vt:lpstr>
      <vt:lpstr>Основные положения</vt:lpstr>
      <vt:lpstr>Основные положения</vt:lpstr>
      <vt:lpstr>Основные положения</vt:lpstr>
      <vt:lpstr>Основные положения</vt:lpstr>
      <vt:lpstr>Основные положения</vt:lpstr>
      <vt:lpstr>Основные положения</vt:lpstr>
      <vt:lpstr>Основные положения</vt:lpstr>
      <vt:lpstr>Основные положения</vt:lpstr>
      <vt:lpstr>Основные положения</vt:lpstr>
      <vt:lpstr>Основные положения</vt:lpstr>
      <vt:lpstr>Основные положения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Blue</dc:title>
  <dc:creator>Галина Наумова</dc:creator>
  <cp:lastModifiedBy>naumova</cp:lastModifiedBy>
  <cp:revision>64</cp:revision>
  <dcterms:created xsi:type="dcterms:W3CDTF">2025-11-09T11:04:12Z</dcterms:created>
  <dcterms:modified xsi:type="dcterms:W3CDTF">2025-11-11T16:16:57Z</dcterms:modified>
  <dc:language>ru-RU</dc:language>
</cp:coreProperties>
</file>