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01" r:id="rId3"/>
    <p:sldId id="702" r:id="rId4"/>
    <p:sldId id="718" r:id="rId5"/>
    <p:sldId id="704" r:id="rId6"/>
    <p:sldId id="707" r:id="rId7"/>
    <p:sldId id="722" r:id="rId8"/>
    <p:sldId id="706" r:id="rId9"/>
    <p:sldId id="717" r:id="rId10"/>
    <p:sldId id="708" r:id="rId11"/>
    <p:sldId id="716" r:id="rId12"/>
    <p:sldId id="709" r:id="rId13"/>
    <p:sldId id="710" r:id="rId14"/>
    <p:sldId id="711" r:id="rId15"/>
    <p:sldId id="725" r:id="rId16"/>
    <p:sldId id="728" r:id="rId17"/>
    <p:sldId id="726" r:id="rId18"/>
    <p:sldId id="719" r:id="rId19"/>
    <p:sldId id="705" r:id="rId20"/>
    <p:sldId id="720" r:id="rId21"/>
    <p:sldId id="713" r:id="rId22"/>
    <p:sldId id="714" r:id="rId23"/>
    <p:sldId id="715" r:id="rId24"/>
    <p:sldId id="712" r:id="rId25"/>
    <p:sldId id="729" r:id="rId26"/>
    <p:sldId id="727" r:id="rId27"/>
    <p:sldId id="724" r:id="rId28"/>
    <p:sldId id="730" r:id="rId29"/>
    <p:sldId id="721" r:id="rId30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30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27CBA-0A2C-4ABC-BC53-649ADDC5FC8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E14371-FD30-4D14-AAAC-A11C37ED04FD}">
      <dgm:prSet phldrT="[Текст]"/>
      <dgm:spPr/>
      <dgm:t>
        <a:bodyPr/>
        <a:lstStyle/>
        <a:p>
          <a:r>
            <a:rPr lang="ru-RU" dirty="0"/>
            <a:t>Сосудистые</a:t>
          </a:r>
          <a:endParaRPr lang="ru-BY" dirty="0"/>
        </a:p>
      </dgm:t>
    </dgm:pt>
    <dgm:pt modelId="{2ECDCA3A-6D07-4B16-83CD-991D7F8178E8}" type="parTrans" cxnId="{AE01A82F-0101-4BE2-8C99-4BEA22FE3E94}">
      <dgm:prSet/>
      <dgm:spPr/>
      <dgm:t>
        <a:bodyPr/>
        <a:lstStyle/>
        <a:p>
          <a:endParaRPr lang="ru-BY"/>
        </a:p>
      </dgm:t>
    </dgm:pt>
    <dgm:pt modelId="{8642098C-487B-44B8-9AB8-030430A2D0B4}" type="sibTrans" cxnId="{AE01A82F-0101-4BE2-8C99-4BEA22FE3E94}">
      <dgm:prSet/>
      <dgm:spPr/>
      <dgm:t>
        <a:bodyPr/>
        <a:lstStyle/>
        <a:p>
          <a:endParaRPr lang="ru-BY"/>
        </a:p>
      </dgm:t>
    </dgm:pt>
    <dgm:pt modelId="{CFCA2C1B-717E-47A7-9E2C-070B67AC139A}">
      <dgm:prSet phldrT="[Текст]"/>
      <dgm:spPr/>
      <dgm:t>
        <a:bodyPr/>
        <a:lstStyle/>
        <a:p>
          <a:r>
            <a:rPr lang="ru-RU" dirty="0"/>
            <a:t>Психогенные</a:t>
          </a:r>
          <a:endParaRPr lang="ru-BY" dirty="0"/>
        </a:p>
      </dgm:t>
    </dgm:pt>
    <dgm:pt modelId="{2EFA09D7-4380-4B33-9DD4-40EF53632AE5}" type="parTrans" cxnId="{68399953-5132-4274-88EC-DDDCAD11FF76}">
      <dgm:prSet/>
      <dgm:spPr/>
      <dgm:t>
        <a:bodyPr/>
        <a:lstStyle/>
        <a:p>
          <a:endParaRPr lang="ru-BY"/>
        </a:p>
      </dgm:t>
    </dgm:pt>
    <dgm:pt modelId="{D3A4ACF4-E2C1-428E-81FC-CFA61D014C87}" type="sibTrans" cxnId="{68399953-5132-4274-88EC-DDDCAD11FF76}">
      <dgm:prSet/>
      <dgm:spPr/>
      <dgm:t>
        <a:bodyPr/>
        <a:lstStyle/>
        <a:p>
          <a:endParaRPr lang="ru-BY"/>
        </a:p>
      </dgm:t>
    </dgm:pt>
    <dgm:pt modelId="{C3ABE8F2-B1F5-445E-9891-CEEDC3F6622E}">
      <dgm:prSet phldrT="[Текст]"/>
      <dgm:spPr/>
      <dgm:t>
        <a:bodyPr/>
        <a:lstStyle/>
        <a:p>
          <a:r>
            <a:rPr lang="ru-RU" dirty="0"/>
            <a:t>Эпилептические</a:t>
          </a:r>
          <a:endParaRPr lang="ru-BY" dirty="0"/>
        </a:p>
      </dgm:t>
    </dgm:pt>
    <dgm:pt modelId="{46FC4DB9-3797-4D65-890C-388C8156FFD7}" type="parTrans" cxnId="{1CE620A6-D1C3-4179-B69D-42A0E576663F}">
      <dgm:prSet/>
      <dgm:spPr/>
      <dgm:t>
        <a:bodyPr/>
        <a:lstStyle/>
        <a:p>
          <a:endParaRPr lang="ru-BY"/>
        </a:p>
      </dgm:t>
    </dgm:pt>
    <dgm:pt modelId="{F7F85BB0-00A2-4A4E-AF1C-9757813BDBF9}" type="sibTrans" cxnId="{1CE620A6-D1C3-4179-B69D-42A0E576663F}">
      <dgm:prSet/>
      <dgm:spPr/>
      <dgm:t>
        <a:bodyPr/>
        <a:lstStyle/>
        <a:p>
          <a:endParaRPr lang="ru-BY"/>
        </a:p>
      </dgm:t>
    </dgm:pt>
    <dgm:pt modelId="{D4AAD2A0-EBFB-4ADE-BEB1-8FBE537624C5}">
      <dgm:prSet phldrT="[Текст]"/>
      <dgm:spPr/>
      <dgm:t>
        <a:bodyPr/>
        <a:lstStyle/>
        <a:p>
          <a:r>
            <a:rPr lang="ru-RU" dirty="0"/>
            <a:t>Метаболические</a:t>
          </a:r>
          <a:endParaRPr lang="ru-BY" dirty="0"/>
        </a:p>
      </dgm:t>
    </dgm:pt>
    <dgm:pt modelId="{D44D5D89-FFD2-4B08-AC7B-F82C06B3F9E5}" type="parTrans" cxnId="{297F2A78-3DC4-4F69-B1F9-FC8112645308}">
      <dgm:prSet/>
      <dgm:spPr/>
      <dgm:t>
        <a:bodyPr/>
        <a:lstStyle/>
        <a:p>
          <a:endParaRPr lang="ru-BY"/>
        </a:p>
      </dgm:t>
    </dgm:pt>
    <dgm:pt modelId="{DF7B0764-C4F6-4AB7-869D-CD5953F74E13}" type="sibTrans" cxnId="{297F2A78-3DC4-4F69-B1F9-FC8112645308}">
      <dgm:prSet/>
      <dgm:spPr/>
      <dgm:t>
        <a:bodyPr/>
        <a:lstStyle/>
        <a:p>
          <a:endParaRPr lang="ru-BY"/>
        </a:p>
      </dgm:t>
    </dgm:pt>
    <dgm:pt modelId="{935023A5-2218-4241-9632-76C4662A4D4B}">
      <dgm:prSet phldrT="[Текст]"/>
      <dgm:spPr/>
      <dgm:t>
        <a:bodyPr/>
        <a:lstStyle/>
        <a:p>
          <a:r>
            <a:rPr lang="ru-RU" dirty="0"/>
            <a:t>Другие</a:t>
          </a:r>
          <a:endParaRPr lang="ru-BY" dirty="0"/>
        </a:p>
      </dgm:t>
    </dgm:pt>
    <dgm:pt modelId="{9A8A0452-8192-48CD-AC66-67DE1BA30BE2}" type="parTrans" cxnId="{5DD7B6A2-1FCF-4BDB-8718-8A252D144A39}">
      <dgm:prSet/>
      <dgm:spPr/>
      <dgm:t>
        <a:bodyPr/>
        <a:lstStyle/>
        <a:p>
          <a:endParaRPr lang="ru-BY"/>
        </a:p>
      </dgm:t>
    </dgm:pt>
    <dgm:pt modelId="{CA86F7A4-40DF-4F21-B389-6A9A7F6B333B}" type="sibTrans" cxnId="{5DD7B6A2-1FCF-4BDB-8718-8A252D144A39}">
      <dgm:prSet/>
      <dgm:spPr/>
      <dgm:t>
        <a:bodyPr/>
        <a:lstStyle/>
        <a:p>
          <a:endParaRPr lang="ru-BY"/>
        </a:p>
      </dgm:t>
    </dgm:pt>
    <dgm:pt modelId="{3BD88816-B0E9-47E5-9D4B-483822A467E2}" type="pres">
      <dgm:prSet presAssocID="{74527CBA-0A2C-4ABC-BC53-649ADDC5FC8C}" presName="compositeShape" presStyleCnt="0">
        <dgm:presLayoutVars>
          <dgm:chMax val="7"/>
          <dgm:dir/>
          <dgm:resizeHandles val="exact"/>
        </dgm:presLayoutVars>
      </dgm:prSet>
      <dgm:spPr/>
    </dgm:pt>
    <dgm:pt modelId="{E1E079F2-2C78-4387-B32E-D3E71EC7E8D4}" type="pres">
      <dgm:prSet presAssocID="{D1E14371-FD30-4D14-AAAC-A11C37ED04FD}" presName="circ1" presStyleLbl="vennNode1" presStyleIdx="0" presStyleCnt="5"/>
      <dgm:spPr/>
    </dgm:pt>
    <dgm:pt modelId="{49B6C2FA-509C-4C58-8664-0F91345DCC02}" type="pres">
      <dgm:prSet presAssocID="{D1E14371-FD30-4D14-AAAC-A11C37ED04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0FD76D-6080-474F-A992-4FB25DD786D4}" type="pres">
      <dgm:prSet presAssocID="{CFCA2C1B-717E-47A7-9E2C-070B67AC139A}" presName="circ2" presStyleLbl="vennNode1" presStyleIdx="1" presStyleCnt="5"/>
      <dgm:spPr/>
    </dgm:pt>
    <dgm:pt modelId="{F605528F-12B3-488C-9CAE-7417C3D20AF3}" type="pres">
      <dgm:prSet presAssocID="{CFCA2C1B-717E-47A7-9E2C-070B67AC13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5A0A5E5-E14A-45DE-98D1-FDFEF0B8F575}" type="pres">
      <dgm:prSet presAssocID="{C3ABE8F2-B1F5-445E-9891-CEEDC3F6622E}" presName="circ3" presStyleLbl="vennNode1" presStyleIdx="2" presStyleCnt="5"/>
      <dgm:spPr/>
    </dgm:pt>
    <dgm:pt modelId="{05CCDE12-00C4-4DFB-B745-500542CBE186}" type="pres">
      <dgm:prSet presAssocID="{C3ABE8F2-B1F5-445E-9891-CEEDC3F662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563191-1FE6-4F18-BC16-D6F3B4CCB36B}" type="pres">
      <dgm:prSet presAssocID="{D4AAD2A0-EBFB-4ADE-BEB1-8FBE537624C5}" presName="circ4" presStyleLbl="vennNode1" presStyleIdx="3" presStyleCnt="5"/>
      <dgm:spPr/>
    </dgm:pt>
    <dgm:pt modelId="{6F7D10D4-39E4-457F-A3E5-05A548BBB801}" type="pres">
      <dgm:prSet presAssocID="{D4AAD2A0-EBFB-4ADE-BEB1-8FBE537624C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9A652C-E5AB-42D5-A699-B842AF164857}" type="pres">
      <dgm:prSet presAssocID="{935023A5-2218-4241-9632-76C4662A4D4B}" presName="circ5" presStyleLbl="vennNode1" presStyleIdx="4" presStyleCnt="5"/>
      <dgm:spPr/>
    </dgm:pt>
    <dgm:pt modelId="{85EE762C-C43B-4859-88E5-240F8954D1DB}" type="pres">
      <dgm:prSet presAssocID="{935023A5-2218-4241-9632-76C4662A4D4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E000809-9789-4E23-82D1-E1A56DACF798}" type="presOf" srcId="{D4AAD2A0-EBFB-4ADE-BEB1-8FBE537624C5}" destId="{6F7D10D4-39E4-457F-A3E5-05A548BBB801}" srcOrd="0" destOrd="0" presId="urn:microsoft.com/office/officeart/2005/8/layout/venn1"/>
    <dgm:cxn modelId="{AE01A82F-0101-4BE2-8C99-4BEA22FE3E94}" srcId="{74527CBA-0A2C-4ABC-BC53-649ADDC5FC8C}" destId="{D1E14371-FD30-4D14-AAAC-A11C37ED04FD}" srcOrd="0" destOrd="0" parTransId="{2ECDCA3A-6D07-4B16-83CD-991D7F8178E8}" sibTransId="{8642098C-487B-44B8-9AB8-030430A2D0B4}"/>
    <dgm:cxn modelId="{89106C31-BD09-4C63-9760-7B9F28A28070}" type="presOf" srcId="{CFCA2C1B-717E-47A7-9E2C-070B67AC139A}" destId="{F605528F-12B3-488C-9CAE-7417C3D20AF3}" srcOrd="0" destOrd="0" presId="urn:microsoft.com/office/officeart/2005/8/layout/venn1"/>
    <dgm:cxn modelId="{68399953-5132-4274-88EC-DDDCAD11FF76}" srcId="{74527CBA-0A2C-4ABC-BC53-649ADDC5FC8C}" destId="{CFCA2C1B-717E-47A7-9E2C-070B67AC139A}" srcOrd="1" destOrd="0" parTransId="{2EFA09D7-4380-4B33-9DD4-40EF53632AE5}" sibTransId="{D3A4ACF4-E2C1-428E-81FC-CFA61D014C87}"/>
    <dgm:cxn modelId="{297F2A78-3DC4-4F69-B1F9-FC8112645308}" srcId="{74527CBA-0A2C-4ABC-BC53-649ADDC5FC8C}" destId="{D4AAD2A0-EBFB-4ADE-BEB1-8FBE537624C5}" srcOrd="3" destOrd="0" parTransId="{D44D5D89-FFD2-4B08-AC7B-F82C06B3F9E5}" sibTransId="{DF7B0764-C4F6-4AB7-869D-CD5953F74E13}"/>
    <dgm:cxn modelId="{C5B1BE7B-1F3B-41B2-8E19-A32304E0FF5B}" type="presOf" srcId="{74527CBA-0A2C-4ABC-BC53-649ADDC5FC8C}" destId="{3BD88816-B0E9-47E5-9D4B-483822A467E2}" srcOrd="0" destOrd="0" presId="urn:microsoft.com/office/officeart/2005/8/layout/venn1"/>
    <dgm:cxn modelId="{5DD7B6A2-1FCF-4BDB-8718-8A252D144A39}" srcId="{74527CBA-0A2C-4ABC-BC53-649ADDC5FC8C}" destId="{935023A5-2218-4241-9632-76C4662A4D4B}" srcOrd="4" destOrd="0" parTransId="{9A8A0452-8192-48CD-AC66-67DE1BA30BE2}" sibTransId="{CA86F7A4-40DF-4F21-B389-6A9A7F6B333B}"/>
    <dgm:cxn modelId="{1CE620A6-D1C3-4179-B69D-42A0E576663F}" srcId="{74527CBA-0A2C-4ABC-BC53-649ADDC5FC8C}" destId="{C3ABE8F2-B1F5-445E-9891-CEEDC3F6622E}" srcOrd="2" destOrd="0" parTransId="{46FC4DB9-3797-4D65-890C-388C8156FFD7}" sibTransId="{F7F85BB0-00A2-4A4E-AF1C-9757813BDBF9}"/>
    <dgm:cxn modelId="{E37784B7-5873-407B-A28E-C14E836B0877}" type="presOf" srcId="{935023A5-2218-4241-9632-76C4662A4D4B}" destId="{85EE762C-C43B-4859-88E5-240F8954D1DB}" srcOrd="0" destOrd="0" presId="urn:microsoft.com/office/officeart/2005/8/layout/venn1"/>
    <dgm:cxn modelId="{C5F066BF-36E5-479D-B75F-F723AE205BDF}" type="presOf" srcId="{D1E14371-FD30-4D14-AAAC-A11C37ED04FD}" destId="{49B6C2FA-509C-4C58-8664-0F91345DCC02}" srcOrd="0" destOrd="0" presId="urn:microsoft.com/office/officeart/2005/8/layout/venn1"/>
    <dgm:cxn modelId="{7EDDF9F0-2190-4BD6-B4B1-3A0FD28BC189}" type="presOf" srcId="{C3ABE8F2-B1F5-445E-9891-CEEDC3F6622E}" destId="{05CCDE12-00C4-4DFB-B745-500542CBE186}" srcOrd="0" destOrd="0" presId="urn:microsoft.com/office/officeart/2005/8/layout/venn1"/>
    <dgm:cxn modelId="{16897D49-4E84-40AE-A33B-B08E46BAD031}" type="presParOf" srcId="{3BD88816-B0E9-47E5-9D4B-483822A467E2}" destId="{E1E079F2-2C78-4387-B32E-D3E71EC7E8D4}" srcOrd="0" destOrd="0" presId="urn:microsoft.com/office/officeart/2005/8/layout/venn1"/>
    <dgm:cxn modelId="{6CA256A5-B5B3-41DA-A5B2-9FC28862741A}" type="presParOf" srcId="{3BD88816-B0E9-47E5-9D4B-483822A467E2}" destId="{49B6C2FA-509C-4C58-8664-0F91345DCC02}" srcOrd="1" destOrd="0" presId="urn:microsoft.com/office/officeart/2005/8/layout/venn1"/>
    <dgm:cxn modelId="{E8698B10-3C07-4D9C-9C37-69F64E6182AC}" type="presParOf" srcId="{3BD88816-B0E9-47E5-9D4B-483822A467E2}" destId="{660FD76D-6080-474F-A992-4FB25DD786D4}" srcOrd="2" destOrd="0" presId="urn:microsoft.com/office/officeart/2005/8/layout/venn1"/>
    <dgm:cxn modelId="{6F2016AC-CD6B-4FED-B380-9B20729291C9}" type="presParOf" srcId="{3BD88816-B0E9-47E5-9D4B-483822A467E2}" destId="{F605528F-12B3-488C-9CAE-7417C3D20AF3}" srcOrd="3" destOrd="0" presId="urn:microsoft.com/office/officeart/2005/8/layout/venn1"/>
    <dgm:cxn modelId="{6D00D39D-CA39-4DE0-A81A-93B162957D56}" type="presParOf" srcId="{3BD88816-B0E9-47E5-9D4B-483822A467E2}" destId="{05A0A5E5-E14A-45DE-98D1-FDFEF0B8F575}" srcOrd="4" destOrd="0" presId="urn:microsoft.com/office/officeart/2005/8/layout/venn1"/>
    <dgm:cxn modelId="{692A7F6E-128C-4E19-9DD7-59CFC695D738}" type="presParOf" srcId="{3BD88816-B0E9-47E5-9D4B-483822A467E2}" destId="{05CCDE12-00C4-4DFB-B745-500542CBE186}" srcOrd="5" destOrd="0" presId="urn:microsoft.com/office/officeart/2005/8/layout/venn1"/>
    <dgm:cxn modelId="{94AF7862-5955-4322-A0A5-F4B8ECBABCF0}" type="presParOf" srcId="{3BD88816-B0E9-47E5-9D4B-483822A467E2}" destId="{E4563191-1FE6-4F18-BC16-D6F3B4CCB36B}" srcOrd="6" destOrd="0" presId="urn:microsoft.com/office/officeart/2005/8/layout/venn1"/>
    <dgm:cxn modelId="{0B37AC67-DEE8-4507-854E-AC74322A08F1}" type="presParOf" srcId="{3BD88816-B0E9-47E5-9D4B-483822A467E2}" destId="{6F7D10D4-39E4-457F-A3E5-05A548BBB801}" srcOrd="7" destOrd="0" presId="urn:microsoft.com/office/officeart/2005/8/layout/venn1"/>
    <dgm:cxn modelId="{2189C702-EDDD-4D4B-9E5C-D8AA8A22A0BA}" type="presParOf" srcId="{3BD88816-B0E9-47E5-9D4B-483822A467E2}" destId="{999A652C-E5AB-42D5-A699-B842AF164857}" srcOrd="8" destOrd="0" presId="urn:microsoft.com/office/officeart/2005/8/layout/venn1"/>
    <dgm:cxn modelId="{1F71AE42-4A04-4978-9026-3E5D445809F5}" type="presParOf" srcId="{3BD88816-B0E9-47E5-9D4B-483822A467E2}" destId="{85EE762C-C43B-4859-88E5-240F8954D1DB}" srcOrd="9" destOrd="0" presId="urn:microsoft.com/office/officeart/2005/8/layout/venn1"/>
  </dgm:cxnLst>
  <dgm:bg/>
  <dgm:whole>
    <a:ln w="9525"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79F2-2C78-4387-B32E-D3E71EC7E8D4}">
      <dsp:nvSpPr>
        <dsp:cNvPr id="0" name=""/>
        <dsp:cNvSpPr/>
      </dsp:nvSpPr>
      <dsp:spPr>
        <a:xfrm>
          <a:off x="4496315" y="1240131"/>
          <a:ext cx="1522968" cy="1522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B6C2FA-509C-4C58-8664-0F91345DCC02}">
      <dsp:nvSpPr>
        <dsp:cNvPr id="0" name=""/>
        <dsp:cNvSpPr/>
      </dsp:nvSpPr>
      <dsp:spPr>
        <a:xfrm>
          <a:off x="4374478" y="0"/>
          <a:ext cx="1766643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Сосудистые</a:t>
          </a:r>
          <a:endParaRPr lang="ru-BY" sz="1700" kern="1200" dirty="0"/>
        </a:p>
      </dsp:txBody>
      <dsp:txXfrm>
        <a:off x="4374478" y="0"/>
        <a:ext cx="1766643" cy="1022564"/>
      </dsp:txXfrm>
    </dsp:sp>
    <dsp:sp modelId="{660FD76D-6080-474F-A992-4FB25DD786D4}">
      <dsp:nvSpPr>
        <dsp:cNvPr id="0" name=""/>
        <dsp:cNvSpPr/>
      </dsp:nvSpPr>
      <dsp:spPr>
        <a:xfrm>
          <a:off x="5075652" y="1660905"/>
          <a:ext cx="1522968" cy="1522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05528F-12B3-488C-9CAE-7417C3D20AF3}">
      <dsp:nvSpPr>
        <dsp:cNvPr id="0" name=""/>
        <dsp:cNvSpPr/>
      </dsp:nvSpPr>
      <dsp:spPr>
        <a:xfrm>
          <a:off x="6719849" y="1348914"/>
          <a:ext cx="1583887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Психогенные</a:t>
          </a:r>
          <a:endParaRPr lang="ru-BY" sz="1700" kern="1200" dirty="0"/>
        </a:p>
      </dsp:txBody>
      <dsp:txXfrm>
        <a:off x="6719849" y="1348914"/>
        <a:ext cx="1583887" cy="1109591"/>
      </dsp:txXfrm>
    </dsp:sp>
    <dsp:sp modelId="{05A0A5E5-E14A-45DE-98D1-FDFEF0B8F575}">
      <dsp:nvSpPr>
        <dsp:cNvPr id="0" name=""/>
        <dsp:cNvSpPr/>
      </dsp:nvSpPr>
      <dsp:spPr>
        <a:xfrm>
          <a:off x="4854517" y="2342325"/>
          <a:ext cx="1522968" cy="1522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CCDE12-00C4-4DFB-B745-500542CBE186}">
      <dsp:nvSpPr>
        <dsp:cNvPr id="0" name=""/>
        <dsp:cNvSpPr/>
      </dsp:nvSpPr>
      <dsp:spPr>
        <a:xfrm>
          <a:off x="6476174" y="3241746"/>
          <a:ext cx="1583887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Эпилептические</a:t>
          </a:r>
          <a:endParaRPr lang="ru-BY" sz="1700" kern="1200" dirty="0"/>
        </a:p>
      </dsp:txBody>
      <dsp:txXfrm>
        <a:off x="6476174" y="3241746"/>
        <a:ext cx="1583887" cy="1109591"/>
      </dsp:txXfrm>
    </dsp:sp>
    <dsp:sp modelId="{E4563191-1FE6-4F18-BC16-D6F3B4CCB36B}">
      <dsp:nvSpPr>
        <dsp:cNvPr id="0" name=""/>
        <dsp:cNvSpPr/>
      </dsp:nvSpPr>
      <dsp:spPr>
        <a:xfrm>
          <a:off x="4138113" y="2342325"/>
          <a:ext cx="1522968" cy="1522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7D10D4-39E4-457F-A3E5-05A548BBB801}">
      <dsp:nvSpPr>
        <dsp:cNvPr id="0" name=""/>
        <dsp:cNvSpPr/>
      </dsp:nvSpPr>
      <dsp:spPr>
        <a:xfrm>
          <a:off x="2455538" y="3241746"/>
          <a:ext cx="1583887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Метаболические</a:t>
          </a:r>
          <a:endParaRPr lang="ru-BY" sz="1700" kern="1200" dirty="0"/>
        </a:p>
      </dsp:txBody>
      <dsp:txXfrm>
        <a:off x="2455538" y="3241746"/>
        <a:ext cx="1583887" cy="1109591"/>
      </dsp:txXfrm>
    </dsp:sp>
    <dsp:sp modelId="{999A652C-E5AB-42D5-A699-B842AF164857}">
      <dsp:nvSpPr>
        <dsp:cNvPr id="0" name=""/>
        <dsp:cNvSpPr/>
      </dsp:nvSpPr>
      <dsp:spPr>
        <a:xfrm>
          <a:off x="3916978" y="1660905"/>
          <a:ext cx="1522968" cy="1522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EE762C-C43B-4859-88E5-240F8954D1DB}">
      <dsp:nvSpPr>
        <dsp:cNvPr id="0" name=""/>
        <dsp:cNvSpPr/>
      </dsp:nvSpPr>
      <dsp:spPr>
        <a:xfrm>
          <a:off x="2211863" y="1348914"/>
          <a:ext cx="1583887" cy="11095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Другие</a:t>
          </a:r>
          <a:endParaRPr lang="ru-BY" sz="1700" kern="1200" dirty="0"/>
        </a:p>
      </dsp:txBody>
      <dsp:txXfrm>
        <a:off x="2211863" y="1348914"/>
        <a:ext cx="1583887" cy="1109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1CC85-C7C9-475E-8BF5-68665A142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458BBA-743E-4AE9-AE73-CD6F2339F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320C8-9C39-4F13-A2A7-B31190D0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5A1B5-49B9-418C-B24F-9A53C2CB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127B1-F299-4E7A-A151-A0F43E05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35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48E15-22A7-4CE6-B8B8-D873ED55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7C0D2F-2092-42D0-8376-D37C70E84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8A07F-207E-411A-92D6-37585223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7DA0F-C94A-44E8-AC9C-015D22AE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4CC38-93C6-42ED-8E6C-F5C20F5D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196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D38626-DA27-4C4B-A8DF-CB866478B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77D7DE-2704-4A0B-8968-2E436611A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B1CB5-437E-4CC1-AE64-C9152E02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4E0AD-6AAF-4258-9FA5-52A3DF2C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97489-9E32-41AD-A69B-123033A0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012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BCE06-7704-4884-95D1-1D8B7C06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43396-5DCD-411A-B022-02B94E0EA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76BE3-B18C-46C6-8C43-47F8260B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1308C-9CB2-45F9-9499-DD62C6D8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BB07C-CD5F-46C0-B889-A5C62E6B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0846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1235C-A942-47FF-ABFF-18126E1B9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2EC770-A233-4EFC-8AE2-AC40CEE5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19756-9244-4585-B7B3-9FF7424C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304F9-02CF-4DB6-9D08-56BA721F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5974D8-B936-4918-8323-62C0489E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4649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3F304-66FD-4CB5-8959-359BC293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EFEEB-A984-4F0A-89AC-0AEF390B8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C0DA3-6546-48DD-8C9C-ED40828A0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9E1C1F-4A69-4F86-AB22-3E7BCBB9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C96E9-E378-4FBA-A77C-ED45950C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F4D424-D5EA-4EFC-8370-37099A13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805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E34C8-B528-478E-AD10-B45CDBAA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2529A-81D2-48A2-A01D-781FE5D83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8A144-7959-452D-8E14-D4F5E7FD8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5C9240-E8B9-4953-93C1-E555AE8EF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8DFFD3-D33B-4866-9B30-A2E61F42F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669938-DC9A-424E-97A0-D5475794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A25C6C-CC02-4F29-965E-0EB7C2C3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9811D5-D338-44DF-82C9-CF4CD47C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8494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6A3BA-313C-4693-A764-FE96D52B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E3B80D-8A21-493B-94D6-3F95C281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7FB513-5806-4C63-ADD5-D7967267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40CE0F-1BD4-496E-BC88-0E5BCC79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839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2513C7-B00E-410F-A6A6-6144E2E8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90CEEA-E5DB-4FA7-91D3-ED9C5CE4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DEC999-7299-4AE6-BCD7-8B12ABD7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057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878E-759E-482D-B691-8F3BA4E8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B2DBB1-DAC9-4094-8D09-B609CA8AF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D0564-E5E3-41CD-AA7F-19298A62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CAB76A-494C-4348-A9E0-0341E150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D0CC5-B2CD-46BD-9B73-C51AB98A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A8EDA1-8D2B-4F1D-91CB-8683D02A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356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49FD2-5168-4DA9-B439-0F763376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2E7AA2-1F7F-4EC6-9ABA-4115E5BB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D27BE4-A862-46BB-918A-0ADC4C44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A78ED-6618-4465-B808-0CA31E93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C94828-D56E-421E-A612-BAABA80D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F614C7-4B65-49AF-AF17-7C7A1243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1259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0C3A5-D4F3-4E4E-AD51-E06353B7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0E0CA-D95E-436F-8BD9-68C0AE19A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534D-837B-4DA2-B2E9-A3F6532F4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1CAFC-059A-45C3-80EA-986BD454F20B}" type="datetimeFigureOut">
              <a:rPr lang="ru-BY" smtClean="0"/>
              <a:t>24.11.2025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1DF8C-5CAB-4BD6-92B0-09DA5888B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CD970-5238-4130-B6B0-139721942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BA1C-E6AE-4803-A635-1309C86C64D2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0208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FB6BE-4321-4704-AD89-1EA468D73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1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33CC"/>
                </a:solidFill>
              </a:rPr>
              <a:t>Транзиторная глобальная амнезия и пароксизмальные состояния эпилептического происхождения: проблемы диагностики и разграничения</a:t>
            </a:r>
            <a:endParaRPr lang="ru-BY" sz="4400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57659F-8893-49DE-BD13-AEB7159C8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1769"/>
            <a:ext cx="9144000" cy="20411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Ю.В. Алексеенко</a:t>
            </a:r>
          </a:p>
          <a:p>
            <a:endParaRPr lang="ru-RU" dirty="0"/>
          </a:p>
          <a:p>
            <a:r>
              <a:rPr lang="ru-RU" dirty="0"/>
              <a:t>Кафедра неврологии и нейрохирургии </a:t>
            </a:r>
          </a:p>
          <a:p>
            <a:r>
              <a:rPr lang="ru-RU" dirty="0"/>
              <a:t>Витебский государственный медицинский университет</a:t>
            </a:r>
          </a:p>
          <a:p>
            <a:r>
              <a:rPr lang="ru-RU" dirty="0"/>
              <a:t>Витебск, 202</a:t>
            </a:r>
            <a:r>
              <a:rPr lang="en-US" dirty="0"/>
              <a:t>5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1763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C5652-923B-0DFA-C411-F1C78705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Варианты (подтипы)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5A325-EA0B-6909-3F2B-FFC6EA37F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2000" dirty="0"/>
          </a:p>
          <a:p>
            <a:r>
              <a:rPr lang="ru-RU" sz="2200" dirty="0"/>
              <a:t>Эпизоды спонтанной ТГА, или ТГА на фоне действия предрасполагающих факторов (?)</a:t>
            </a:r>
          </a:p>
          <a:p>
            <a:endParaRPr lang="ru-RU" sz="2200" dirty="0"/>
          </a:p>
          <a:p>
            <a:r>
              <a:rPr lang="ru-RU" sz="2200" dirty="0"/>
              <a:t>Транзиторная топографическая амнезия (дезориентация)</a:t>
            </a:r>
          </a:p>
          <a:p>
            <a:r>
              <a:rPr lang="ru-RU" sz="2200" dirty="0"/>
              <a:t>Транзиторная парциальная вербальная амнезия</a:t>
            </a:r>
          </a:p>
          <a:p>
            <a:r>
              <a:rPr lang="ru-RU" sz="2200" dirty="0"/>
              <a:t>Транзиторная семантическая амнезия</a:t>
            </a:r>
          </a:p>
          <a:p>
            <a:r>
              <a:rPr lang="ru-RU" sz="2200" dirty="0"/>
              <a:t>Транзиторная процедурная амнезия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r>
              <a:rPr lang="ru-RU" sz="2200" dirty="0">
                <a:solidFill>
                  <a:srgbClr val="0033CC"/>
                </a:solidFill>
              </a:rPr>
              <a:t>При отсутствии неврологического дефицита, а также при нормальных результатах МРТ и ЭЭГ </a:t>
            </a:r>
          </a:p>
          <a:p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115975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D3C67-CA0A-D908-EAA6-0C463F33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Варианты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3DE3C-8C8A-90DC-89D5-561DA561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/>
              <a:t>ТГА имеет два клинических варианта, разделяющихся на основании объема </a:t>
            </a:r>
            <a:r>
              <a:rPr lang="ru-RU" sz="2000" dirty="0" err="1"/>
              <a:t>мнестических</a:t>
            </a:r>
            <a:r>
              <a:rPr lang="ru-RU" sz="2000" dirty="0"/>
              <a:t> нарушений: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solidFill>
                  <a:srgbClr val="0033CC"/>
                </a:solidFill>
              </a:rPr>
              <a:t>ТГА</a:t>
            </a:r>
            <a:r>
              <a:rPr lang="ru-RU" sz="2000" dirty="0"/>
              <a:t> (характеризующаяся внезапным развитием нарушений краткосрочной и долгосрочной памяти во </a:t>
            </a:r>
            <a:r>
              <a:rPr lang="ru-RU" sz="2000" u="sng" dirty="0"/>
              <a:t>всех ее модальностях </a:t>
            </a:r>
            <a:r>
              <a:rPr lang="ru-RU" sz="2000" dirty="0"/>
              <a:t>при сохранении сознания, поведения и критики к своему состоянию) и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solidFill>
                  <a:srgbClr val="0033CC"/>
                </a:solidFill>
              </a:rPr>
              <a:t>ТПА</a:t>
            </a:r>
            <a:r>
              <a:rPr lang="ru-RU" sz="2000" dirty="0"/>
              <a:t> - транзиторная </a:t>
            </a:r>
            <a:r>
              <a:rPr lang="ru-RU" sz="2000" u="sng" dirty="0"/>
              <a:t>парциальная амнезия </a:t>
            </a:r>
            <a:r>
              <a:rPr lang="ru-RU" sz="2000" dirty="0"/>
              <a:t>(ограниченные </a:t>
            </a:r>
            <a:r>
              <a:rPr lang="ru-RU" sz="2000" dirty="0" err="1"/>
              <a:t>мнестические</a:t>
            </a:r>
            <a:r>
              <a:rPr lang="ru-RU" sz="2000" dirty="0"/>
              <a:t> расстройства, чаще всего касающиеся профессиональной деятельности или пространственной ориентировки, при сохранности памяти на текущие и отдаленные события, возможности усваивать новую информацию)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Возможность после завершения ТГА полного или частичного воспроизведения всех событий и действий, совершаемых в период </a:t>
            </a:r>
            <a:r>
              <a:rPr lang="ru-RU" sz="2000" dirty="0" err="1"/>
              <a:t>амнестического</a:t>
            </a:r>
            <a:r>
              <a:rPr lang="ru-RU" sz="2000" dirty="0"/>
              <a:t> синдрома (89,6%), позволяет полагать, что во время эпизодов ТГА или ТПА сохранена фиксация в памяти поступающей информации, а </a:t>
            </a:r>
            <a:r>
              <a:rPr lang="ru-RU" sz="2000" u="sng" dirty="0"/>
              <a:t>нарушается ее извлечение </a:t>
            </a:r>
            <a:r>
              <a:rPr lang="ru-RU" sz="2000" dirty="0"/>
              <a:t>(воспроизведение)                                                    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rgbClr val="0033CC"/>
                </a:solidFill>
              </a:rPr>
              <a:t>									</a:t>
            </a:r>
            <a:r>
              <a:rPr lang="ru-RU" sz="1500" i="1" dirty="0">
                <a:solidFill>
                  <a:srgbClr val="0033CC"/>
                </a:solidFill>
              </a:rPr>
              <a:t>Л.В. </a:t>
            </a:r>
            <a:r>
              <a:rPr lang="ru-RU" sz="1500" i="1" dirty="0" err="1">
                <a:solidFill>
                  <a:srgbClr val="0033CC"/>
                </a:solidFill>
              </a:rPr>
              <a:t>Стаховская</a:t>
            </a:r>
            <a:r>
              <a:rPr lang="ru-RU" sz="1500" i="1" dirty="0">
                <a:solidFill>
                  <a:srgbClr val="0033CC"/>
                </a:solidFill>
              </a:rPr>
              <a:t>, 2006</a:t>
            </a:r>
            <a:endParaRPr lang="ru-RU" sz="20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4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0E939-9A04-2075-CF1D-622C6DD0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Дифференциальный диагноз амнезии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9F075-B9FD-78BD-624C-B410C14139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000" u="sng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sz="2000" u="sng" dirty="0">
                <a:solidFill>
                  <a:srgbClr val="0033CC"/>
                </a:solidFill>
              </a:rPr>
              <a:t>Острая</a:t>
            </a:r>
            <a:r>
              <a:rPr lang="en-US" sz="2000" u="sng" dirty="0">
                <a:solidFill>
                  <a:srgbClr val="0033CC"/>
                </a:solidFill>
              </a:rPr>
              <a:t>/</a:t>
            </a:r>
            <a:r>
              <a:rPr lang="ru-RU" sz="2000" u="sng" dirty="0">
                <a:solidFill>
                  <a:srgbClr val="0033CC"/>
                </a:solidFill>
              </a:rPr>
              <a:t>обратимая А:</a:t>
            </a:r>
          </a:p>
          <a:p>
            <a:pPr marL="0" indent="0">
              <a:buNone/>
            </a:pPr>
            <a:endParaRPr lang="ru-RU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Транзиторная глобальная амнезия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эпилептическим приступом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Транзиторная психогенная амнезия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гипогликемией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приступом мигрени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ЧМТ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действием ЛС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действием психоактивных веществ, в том числе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приемом алкоголя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Обусловленная обмороком/коллапсом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BY" sz="20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BD6B001-6FFC-FC54-9F9F-E6E749AC0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000" u="sng" dirty="0">
              <a:solidFill>
                <a:srgbClr val="0033CC"/>
              </a:solidFill>
            </a:endParaRPr>
          </a:p>
          <a:p>
            <a:pPr marL="0" indent="0" algn="ctr">
              <a:buNone/>
            </a:pPr>
            <a:r>
              <a:rPr lang="ru-RU" sz="2000" u="sng" dirty="0">
                <a:solidFill>
                  <a:srgbClr val="0033CC"/>
                </a:solidFill>
              </a:rPr>
              <a:t>Хроническая/</a:t>
            </a:r>
            <a:r>
              <a:rPr lang="ru-RU" sz="2000" u="sng" dirty="0" err="1">
                <a:solidFill>
                  <a:srgbClr val="0033CC"/>
                </a:solidFill>
              </a:rPr>
              <a:t>персистирующая</a:t>
            </a:r>
            <a:r>
              <a:rPr lang="ru-RU" sz="2000" u="sng" dirty="0">
                <a:solidFill>
                  <a:srgbClr val="0033CC"/>
                </a:solidFill>
              </a:rPr>
              <a:t> А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Болезнь Альцгеймера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Синдром Вернике-Корсакова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Последствия герпетического энцефалита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Лимбический энцефалит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Гипоксическая энцефалопатия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Поражения таламуса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Поражение височной доли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Опухоли образований 3-го желудочка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… другие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marL="0" indent="0" algn="r">
              <a:buNone/>
            </a:pPr>
            <a:r>
              <a:rPr lang="en-US" sz="1600" i="1" dirty="0">
                <a:solidFill>
                  <a:srgbClr val="0033CC"/>
                </a:solidFill>
              </a:rPr>
              <a:t>A.J. </a:t>
            </a:r>
            <a:r>
              <a:rPr lang="en-US" sz="1600" i="1" dirty="0" err="1">
                <a:solidFill>
                  <a:srgbClr val="0033CC"/>
                </a:solidFill>
              </a:rPr>
              <a:t>Larner</a:t>
            </a:r>
            <a:r>
              <a:rPr lang="en-US" sz="1600" i="1" dirty="0">
                <a:solidFill>
                  <a:srgbClr val="0033CC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45551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FBF75-56AC-466C-9802-E204BA61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Симптоматические варианты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DFC11-BABF-1A31-0132-733DFCD68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Ишемический инсульт / ТИА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Геморрагический инсульт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Артерио-венозные мальформации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Синдром обратимой церебральной вазоконстрикции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Синдром задней обратимой энцефалопатии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CADASIL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Церебральный венозный тромбоз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Диссекция церебральных сосудов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Черепно-мозговые повреждения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Церебральная ангиография, ангиопластика, </a:t>
            </a:r>
            <a:r>
              <a:rPr lang="ru-RU" sz="2000" dirty="0" err="1"/>
              <a:t>стентирование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306029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3ACDB-034E-02B4-0D19-A81B92FB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Симптоматические варианты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DAD11-A8D3-0EB9-1292-25C83654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Инфаркт миокарда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Нарушения сердечного ритма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Клапанные пороки сердца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Кардиомиопатия </a:t>
            </a:r>
            <a:r>
              <a:rPr lang="en-US" sz="2000" dirty="0"/>
              <a:t>Takotsubo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Другие 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423523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00481-334E-0B00-DF23-82D15F46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ЭЭГ при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0BDD8-DB7F-AE6F-C920-85645DC0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ЭЭГ у пациентов с ТГА, как правило, не выявляется специфических патологических паттернов, что позволяет исключить эпилептические припадки, </a:t>
            </a:r>
            <a:r>
              <a:rPr lang="ru-RU" sz="2000" dirty="0" err="1"/>
              <a:t>постиктальное</a:t>
            </a:r>
            <a:r>
              <a:rPr lang="ru-RU" sz="2000" dirty="0"/>
              <a:t> состояние и бессудорожный эпилептический статус 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i="1" dirty="0">
                <a:solidFill>
                  <a:srgbClr val="0033CC"/>
                </a:solidFill>
              </a:rPr>
              <a:t>Zeman A.Z., Boniface S.J., Hodges J.R.</a:t>
            </a:r>
            <a:r>
              <a:rPr lang="ru-RU" sz="1600" i="1" dirty="0">
                <a:solidFill>
                  <a:srgbClr val="0033CC"/>
                </a:solidFill>
              </a:rPr>
              <a:t>, 1998; </a:t>
            </a:r>
            <a:r>
              <a:rPr lang="en-US" sz="1600" i="1" dirty="0">
                <a:solidFill>
                  <a:srgbClr val="0033CC"/>
                </a:solidFill>
              </a:rPr>
              <a:t>Bartsch T., </a:t>
            </a:r>
            <a:r>
              <a:rPr lang="en-US" sz="1600" i="1" dirty="0" err="1">
                <a:solidFill>
                  <a:srgbClr val="0033CC"/>
                </a:solidFill>
              </a:rPr>
              <a:t>Deuschl</a:t>
            </a:r>
            <a:r>
              <a:rPr lang="en-US" sz="1600" i="1" dirty="0">
                <a:solidFill>
                  <a:srgbClr val="0033CC"/>
                </a:solidFill>
              </a:rPr>
              <a:t> G</a:t>
            </a:r>
            <a:r>
              <a:rPr lang="ru-RU" sz="1600" i="1" dirty="0">
                <a:solidFill>
                  <a:srgbClr val="0033CC"/>
                </a:solidFill>
              </a:rPr>
              <a:t>, 2010; </a:t>
            </a:r>
            <a:r>
              <a:rPr lang="en-US" sz="1600" i="1" dirty="0">
                <a:solidFill>
                  <a:srgbClr val="0033CC"/>
                </a:solidFill>
              </a:rPr>
              <a:t>Mahler M.E.</a:t>
            </a:r>
            <a:r>
              <a:rPr lang="ru-RU" sz="1600" i="1" dirty="0">
                <a:solidFill>
                  <a:srgbClr val="0033CC"/>
                </a:solidFill>
              </a:rPr>
              <a:t>, 2024;</a:t>
            </a:r>
            <a:r>
              <a:rPr lang="ru-RU" sz="20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Примерно у 12% пациентов выявляются различные варианты нормальной ЭЭГ (ритмическая или волновая активность), которые ошибочно интерпретируются неврологами как эпилептиформные разряды примерно в 30% случаев 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i="1" dirty="0">
                <a:solidFill>
                  <a:srgbClr val="0033CC"/>
                </a:solidFill>
              </a:rPr>
              <a:t>Rathore C.,</a:t>
            </a:r>
            <a:r>
              <a:rPr lang="ru-RU" sz="1600" i="1" dirty="0">
                <a:solidFill>
                  <a:srgbClr val="0033CC"/>
                </a:solidFill>
              </a:rPr>
              <a:t> 2021</a:t>
            </a:r>
            <a:endParaRPr lang="ru-RU" sz="2000" i="1" dirty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Среди таких феноменов ЭЭГ следует особо отметить субклинические эпилептиформные ритмические разряды у взрослых (</a:t>
            </a:r>
            <a:r>
              <a:rPr lang="ru-RU" sz="2000" i="1" dirty="0" err="1">
                <a:solidFill>
                  <a:srgbClr val="0033CC"/>
                </a:solidFill>
              </a:rPr>
              <a:t>subclinical</a:t>
            </a:r>
            <a:r>
              <a:rPr lang="ru-RU" sz="2000" i="1" dirty="0">
                <a:solidFill>
                  <a:srgbClr val="0033CC"/>
                </a:solidFill>
              </a:rPr>
              <a:t> </a:t>
            </a:r>
            <a:r>
              <a:rPr lang="ru-RU" sz="2000" i="1" dirty="0" err="1">
                <a:solidFill>
                  <a:srgbClr val="0033CC"/>
                </a:solidFill>
              </a:rPr>
              <a:t>rhythmic</a:t>
            </a:r>
            <a:r>
              <a:rPr lang="ru-RU" sz="2000" i="1" dirty="0">
                <a:solidFill>
                  <a:srgbClr val="0033CC"/>
                </a:solidFill>
              </a:rPr>
              <a:t> </a:t>
            </a:r>
            <a:r>
              <a:rPr lang="ru-RU" sz="2000" i="1" dirty="0" err="1">
                <a:solidFill>
                  <a:srgbClr val="0033CC"/>
                </a:solidFill>
              </a:rPr>
              <a:t>electroencephalographic</a:t>
            </a:r>
            <a:r>
              <a:rPr lang="ru-RU" sz="2000" i="1" dirty="0">
                <a:solidFill>
                  <a:srgbClr val="0033CC"/>
                </a:solidFill>
              </a:rPr>
              <a:t> </a:t>
            </a:r>
            <a:r>
              <a:rPr lang="ru-RU" sz="2000" i="1" dirty="0" err="1">
                <a:solidFill>
                  <a:srgbClr val="0033CC"/>
                </a:solidFill>
              </a:rPr>
              <a:t>discharges</a:t>
            </a:r>
            <a:r>
              <a:rPr lang="ru-RU" sz="2000" i="1" dirty="0">
                <a:solidFill>
                  <a:srgbClr val="0033CC"/>
                </a:solidFill>
              </a:rPr>
              <a:t> </a:t>
            </a:r>
            <a:r>
              <a:rPr lang="ru-RU" sz="2000" i="1" dirty="0" err="1">
                <a:solidFill>
                  <a:srgbClr val="0033CC"/>
                </a:solidFill>
              </a:rPr>
              <a:t>in</a:t>
            </a:r>
            <a:r>
              <a:rPr lang="ru-RU" sz="2000" i="1" dirty="0">
                <a:solidFill>
                  <a:srgbClr val="0033CC"/>
                </a:solidFill>
              </a:rPr>
              <a:t> </a:t>
            </a:r>
            <a:r>
              <a:rPr lang="ru-RU" sz="2000" i="1" dirty="0" err="1">
                <a:solidFill>
                  <a:srgbClr val="0033CC"/>
                </a:solidFill>
              </a:rPr>
              <a:t>adults</a:t>
            </a:r>
            <a:r>
              <a:rPr lang="ru-RU" sz="2000" i="1" dirty="0">
                <a:solidFill>
                  <a:srgbClr val="0033CC"/>
                </a:solidFill>
              </a:rPr>
              <a:t>, SREDA</a:t>
            </a:r>
            <a:r>
              <a:rPr lang="ru-RU" sz="2000" dirty="0"/>
              <a:t>) – редкий (распространенность 0,04–0,07%) доброкачественный вариант, который имитирует </a:t>
            </a:r>
            <a:r>
              <a:rPr lang="ru-RU" sz="2000" dirty="0" err="1"/>
              <a:t>иктальные</a:t>
            </a:r>
            <a:r>
              <a:rPr lang="ru-RU" sz="2000" dirty="0"/>
              <a:t> эпилептиформные разряды и может привести к ошибочному диагнозу эпилепсии </a:t>
            </a:r>
          </a:p>
        </p:txBody>
      </p:sp>
    </p:spTree>
    <p:extLst>
      <p:ext uri="{BB962C8B-B14F-4D97-AF65-F5344CB8AC3E}">
        <p14:creationId xmlns:p14="http://schemas.microsoft.com/office/powerpoint/2010/main" val="159763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EFB0E-D164-2A89-11E9-023652B01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" y="157175"/>
            <a:ext cx="11896165" cy="6329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61EA9-9FC3-965E-B3E5-0A4799AA331A}"/>
              </a:ext>
            </a:extLst>
          </p:cNvPr>
          <p:cNvSpPr txBox="1"/>
          <p:nvPr/>
        </p:nvSpPr>
        <p:spPr>
          <a:xfrm>
            <a:off x="10291873" y="6446688"/>
            <a:ext cx="1761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33CC"/>
                </a:solidFill>
              </a:rPr>
              <a:t>Chesser C</a:t>
            </a:r>
            <a:r>
              <a:rPr lang="ru-RU" sz="1600" i="1" dirty="0">
                <a:solidFill>
                  <a:srgbClr val="0033CC"/>
                </a:solidFill>
              </a:rPr>
              <a:t>., 2023</a:t>
            </a:r>
            <a:endParaRPr lang="en-US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CA75D-F7E3-FE9E-01B8-8B07470D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ЭЭГ при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54476-24DC-0267-71D2-4AFDD8BBC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rgbClr val="0033CC"/>
                </a:solidFill>
              </a:rPr>
              <a:t>SREDA</a:t>
            </a:r>
            <a:r>
              <a:rPr lang="ru-RU" sz="2000" dirty="0"/>
              <a:t> состоит из дельта/тета-ритма частотой 2–6 Гц (обычно тета-ритм частотой 5–6 Гц) со </a:t>
            </a:r>
            <a:r>
              <a:rPr lang="ru-RU" sz="2000" dirty="0" err="1"/>
              <a:t>спайковой</a:t>
            </a:r>
            <a:r>
              <a:rPr lang="ru-RU" sz="2000" dirty="0"/>
              <a:t> морфологией, генерализованным распределением (с максимумом в задних отделах), который, как правило, проявляется у пожилых людей (средний возраст 52 года) во время бодрствования или в состоянии поверхностного сна (стадия 1 NREM-сна1), а также во время гипервентиляции, длящейся 40–80 с, с внезапным началом и окончанием, что может имитировать эпилептические припадки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dirty="0"/>
              <a:t>Патофизиология этого феномена неизвестна, но есть предположение, что он может быть обусловлен локальной гипоксией головного мозга на границе теменных, затылочных и височных областей. Могут встречаться также атипичные варианты (например, SREDA фронтальной области), при этом замедления в задних отделах или подавления фонового альфа-ритма не наблюдается 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endParaRPr lang="ru-RU" sz="1600" i="1" dirty="0">
              <a:solidFill>
                <a:srgbClr val="0033CC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i="1" dirty="0">
                <a:solidFill>
                  <a:srgbClr val="0033CC"/>
                </a:solidFill>
              </a:rPr>
              <a:t>Williamson J., Larner A.J.</a:t>
            </a:r>
            <a:r>
              <a:rPr lang="ru-RU" sz="1600" i="1" dirty="0">
                <a:solidFill>
                  <a:srgbClr val="0033CC"/>
                </a:solidFill>
              </a:rPr>
              <a:t>, 2015; </a:t>
            </a:r>
            <a:r>
              <a:rPr lang="en-US" sz="1600" i="1" dirty="0">
                <a:solidFill>
                  <a:srgbClr val="0033CC"/>
                </a:solidFill>
              </a:rPr>
              <a:t>Edwards J.C., Kutluay E.</a:t>
            </a:r>
            <a:r>
              <a:rPr lang="ru-RU" sz="1600" i="1" dirty="0">
                <a:solidFill>
                  <a:srgbClr val="0033CC"/>
                </a:solidFill>
              </a:rPr>
              <a:t>, 2018; </a:t>
            </a:r>
            <a:r>
              <a:rPr lang="en-US" sz="1600" i="1" dirty="0">
                <a:solidFill>
                  <a:srgbClr val="0033CC"/>
                </a:solidFill>
              </a:rPr>
              <a:t>Azman </a:t>
            </a:r>
            <a:r>
              <a:rPr lang="en-US" sz="1600" i="1" dirty="0" err="1">
                <a:solidFill>
                  <a:srgbClr val="0033CC"/>
                </a:solidFill>
              </a:rPr>
              <a:t>Iste</a:t>
            </a:r>
            <a:r>
              <a:rPr lang="en-US" sz="1600" i="1" dirty="0">
                <a:solidFill>
                  <a:srgbClr val="0033CC"/>
                </a:solidFill>
              </a:rPr>
              <a:t> F., Tezer </a:t>
            </a:r>
            <a:r>
              <a:rPr lang="en-US" sz="1600" i="1" dirty="0" err="1">
                <a:solidFill>
                  <a:srgbClr val="0033CC"/>
                </a:solidFill>
              </a:rPr>
              <a:t>Filik</a:t>
            </a:r>
            <a:r>
              <a:rPr lang="en-US" sz="1600" i="1" dirty="0">
                <a:solidFill>
                  <a:srgbClr val="0033CC"/>
                </a:solidFill>
              </a:rPr>
              <a:t> F.I., Saygi S.</a:t>
            </a:r>
            <a:r>
              <a:rPr lang="ru-RU" sz="1600" i="1" dirty="0">
                <a:solidFill>
                  <a:srgbClr val="0033CC"/>
                </a:solidFill>
              </a:rPr>
              <a:t>, 2020</a:t>
            </a:r>
            <a:endParaRPr lang="ru-BY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2CB463-734C-9571-DBF2-434BA147E6C3}"/>
              </a:ext>
            </a:extLst>
          </p:cNvPr>
          <p:cNvSpPr/>
          <p:nvPr/>
        </p:nvSpPr>
        <p:spPr>
          <a:xfrm>
            <a:off x="3506013" y="368142"/>
            <a:ext cx="4574332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Предполагаемая ТГА</a:t>
            </a:r>
            <a:endParaRPr kumimoji="0" lang="ru-BY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FACB9B-1B7A-1550-231C-A3E60E088F54}"/>
              </a:ext>
            </a:extLst>
          </p:cNvPr>
          <p:cNvSpPr/>
          <p:nvPr/>
        </p:nvSpPr>
        <p:spPr>
          <a:xfrm>
            <a:off x="3504028" y="1280545"/>
            <a:ext cx="4574332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МН, подтвержденные очевидцами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F407F0-FD41-7E36-6453-EAEAD64BF8C7}"/>
              </a:ext>
            </a:extLst>
          </p:cNvPr>
          <p:cNvSpPr/>
          <p:nvPr/>
        </p:nvSpPr>
        <p:spPr>
          <a:xfrm>
            <a:off x="670989" y="1284516"/>
            <a:ext cx="2347356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СС неуточненное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7FFE3C-15A6-7C7A-76B2-CBFB050C776A}"/>
              </a:ext>
            </a:extLst>
          </p:cNvPr>
          <p:cNvSpPr/>
          <p:nvPr/>
        </p:nvSpPr>
        <p:spPr>
          <a:xfrm>
            <a:off x="670981" y="5215214"/>
            <a:ext cx="2347356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Возможная ТГА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DE9BDE-0994-8435-8E76-E32ACFAB9CAF}"/>
              </a:ext>
            </a:extLst>
          </p:cNvPr>
          <p:cNvSpPr/>
          <p:nvPr/>
        </p:nvSpPr>
        <p:spPr>
          <a:xfrm>
            <a:off x="8797575" y="2285988"/>
            <a:ext cx="2347356" cy="1074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Энцефалопатии с когнитивными нарушениями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114BB7-1BA1-5857-AB14-4A6A177665EE}"/>
              </a:ext>
            </a:extLst>
          </p:cNvPr>
          <p:cNvSpPr/>
          <p:nvPr/>
        </p:nvSpPr>
        <p:spPr>
          <a:xfrm>
            <a:off x="8795622" y="5201368"/>
            <a:ext cx="2347356" cy="526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Симптоматические ТГА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48B7D12-3455-4A02-28D1-4CEF1F934FFA}"/>
              </a:ext>
            </a:extLst>
          </p:cNvPr>
          <p:cNvSpPr/>
          <p:nvPr/>
        </p:nvSpPr>
        <p:spPr>
          <a:xfrm>
            <a:off x="3511946" y="2210778"/>
            <a:ext cx="4574332" cy="1541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Оценка неврологических нарушений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МРТ, ЭЭГ, УЗДГ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Биохимическое исследование крови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Кардиологическое обследование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Исключение действия психоактивных веществ, лекарственных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B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64423D4-50D5-A7B4-B622-9CFECDBB3325}"/>
              </a:ext>
            </a:extLst>
          </p:cNvPr>
          <p:cNvCxnSpPr>
            <a:cxnSpLocks/>
          </p:cNvCxnSpPr>
          <p:nvPr/>
        </p:nvCxnSpPr>
        <p:spPr>
          <a:xfrm>
            <a:off x="5789216" y="894616"/>
            <a:ext cx="0" cy="3898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69FA8E0-7053-4DF2-2FE9-5FB1781D2A83}"/>
              </a:ext>
            </a:extLst>
          </p:cNvPr>
          <p:cNvSpPr/>
          <p:nvPr/>
        </p:nvSpPr>
        <p:spPr>
          <a:xfrm>
            <a:off x="3519076" y="4203850"/>
            <a:ext cx="4567201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Изолированная ТГА, отсутствие неврологического дефицита, отклонений при обследовании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8183572-0FAD-0615-2DAC-DB19A5FBAB9D}"/>
              </a:ext>
            </a:extLst>
          </p:cNvPr>
          <p:cNvCxnSpPr>
            <a:stCxn id="9" idx="1"/>
            <a:endCxn id="10" idx="3"/>
          </p:cNvCxnSpPr>
          <p:nvPr/>
        </p:nvCxnSpPr>
        <p:spPr>
          <a:xfrm flipH="1">
            <a:off x="3018345" y="1543782"/>
            <a:ext cx="485683" cy="39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A9608AC-9BCA-4749-4F8B-27BFECF976D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1844659" y="1810990"/>
            <a:ext cx="8" cy="34042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D53B7305-FACC-C5C4-016C-28B8F4D869EE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1844659" y="2976752"/>
            <a:ext cx="1667287" cy="494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7DA752D1-2C78-F53A-8E05-C84840574E71}"/>
              </a:ext>
            </a:extLst>
          </p:cNvPr>
          <p:cNvCxnSpPr>
            <a:cxnSpLocks/>
          </p:cNvCxnSpPr>
          <p:nvPr/>
        </p:nvCxnSpPr>
        <p:spPr>
          <a:xfrm>
            <a:off x="5791194" y="1807019"/>
            <a:ext cx="7918" cy="4037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5CBD7605-D90D-6635-DF58-5C8F321F8A75}"/>
              </a:ext>
            </a:extLst>
          </p:cNvPr>
          <p:cNvCxnSpPr>
            <a:stCxn id="16" idx="2"/>
            <a:endCxn id="29" idx="0"/>
          </p:cNvCxnSpPr>
          <p:nvPr/>
        </p:nvCxnSpPr>
        <p:spPr>
          <a:xfrm>
            <a:off x="5799112" y="3752609"/>
            <a:ext cx="3565" cy="4512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42F4ECC-42C3-40B8-2F34-D9DCDE86E541}"/>
              </a:ext>
            </a:extLst>
          </p:cNvPr>
          <p:cNvSpPr/>
          <p:nvPr/>
        </p:nvSpPr>
        <p:spPr>
          <a:xfrm>
            <a:off x="4631366" y="5201355"/>
            <a:ext cx="2347356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Вероятная ТГА</a:t>
            </a:r>
            <a:endParaRPr kumimoji="0" lang="ru-B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319271B0-387A-46A5-0351-DB86F924BDA7}"/>
              </a:ext>
            </a:extLst>
          </p:cNvPr>
          <p:cNvCxnSpPr>
            <a:stCxn id="29" idx="2"/>
            <a:endCxn id="50" idx="0"/>
          </p:cNvCxnSpPr>
          <p:nvPr/>
        </p:nvCxnSpPr>
        <p:spPr>
          <a:xfrm>
            <a:off x="5802677" y="4730324"/>
            <a:ext cx="2367" cy="47103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F8F519A4-6F95-8B77-C9F0-BD00421DAFA9}"/>
              </a:ext>
            </a:extLst>
          </p:cNvPr>
          <p:cNvCxnSpPr>
            <a:stCxn id="29" idx="3"/>
          </p:cNvCxnSpPr>
          <p:nvPr/>
        </p:nvCxnSpPr>
        <p:spPr>
          <a:xfrm flipV="1">
            <a:off x="8086277" y="4465122"/>
            <a:ext cx="364996" cy="19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CEF9F69-3E24-C14D-31C7-28F1B00BD50B}"/>
              </a:ext>
            </a:extLst>
          </p:cNvPr>
          <p:cNvCxnSpPr/>
          <p:nvPr/>
        </p:nvCxnSpPr>
        <p:spPr>
          <a:xfrm>
            <a:off x="8463148" y="2818410"/>
            <a:ext cx="0" cy="26600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1B1EABD0-7E1D-6DD3-1274-27BD859C1F61}"/>
              </a:ext>
            </a:extLst>
          </p:cNvPr>
          <p:cNvCxnSpPr>
            <a:endCxn id="14" idx="1"/>
          </p:cNvCxnSpPr>
          <p:nvPr/>
        </p:nvCxnSpPr>
        <p:spPr>
          <a:xfrm>
            <a:off x="8463148" y="2818410"/>
            <a:ext cx="334427" cy="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Левая фигурная скобка 66">
            <a:extLst>
              <a:ext uri="{FF2B5EF4-FFF2-40B4-BE49-F238E27FC236}">
                <a16:creationId xmlns:a16="http://schemas.microsoft.com/office/drawing/2014/main" id="{362216CD-993C-4C68-A3C5-B66B2FEF993B}"/>
              </a:ext>
            </a:extLst>
          </p:cNvPr>
          <p:cNvSpPr/>
          <p:nvPr/>
        </p:nvSpPr>
        <p:spPr>
          <a:xfrm rot="16200000">
            <a:off x="3658862" y="3883955"/>
            <a:ext cx="262697" cy="407432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AEB15075-54C4-B400-B75E-DD3230C3C5E3}"/>
              </a:ext>
            </a:extLst>
          </p:cNvPr>
          <p:cNvSpPr/>
          <p:nvPr/>
        </p:nvSpPr>
        <p:spPr>
          <a:xfrm>
            <a:off x="2610597" y="6066271"/>
            <a:ext cx="2347356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Наблюдение, повторное обследование</a:t>
            </a:r>
            <a:endParaRPr kumimoji="0" lang="ru-B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:a16="http://schemas.microsoft.com/office/drawing/2014/main" id="{8D08CC25-2936-1ADD-78C2-C2020069A6A0}"/>
              </a:ext>
            </a:extLst>
          </p:cNvPr>
          <p:cNvSpPr/>
          <p:nvPr/>
        </p:nvSpPr>
        <p:spPr>
          <a:xfrm>
            <a:off x="5296356" y="4793630"/>
            <a:ext cx="364177" cy="35230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ru-BY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:a16="http://schemas.microsoft.com/office/drawing/2014/main" id="{A8C750B4-8B38-7ECA-FE48-6C476EACD7E3}"/>
              </a:ext>
            </a:extLst>
          </p:cNvPr>
          <p:cNvSpPr/>
          <p:nvPr/>
        </p:nvSpPr>
        <p:spPr>
          <a:xfrm>
            <a:off x="5919810" y="4791657"/>
            <a:ext cx="364177" cy="35230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</a:t>
            </a:r>
            <a:endParaRPr kumimoji="0" lang="ru-BY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Блок-схема: узел 70">
            <a:extLst>
              <a:ext uri="{FF2B5EF4-FFF2-40B4-BE49-F238E27FC236}">
                <a16:creationId xmlns:a16="http://schemas.microsoft.com/office/drawing/2014/main" id="{58FA11E6-5D17-585D-2B1E-EB7B3E0E3F6B}"/>
              </a:ext>
            </a:extLst>
          </p:cNvPr>
          <p:cNvSpPr/>
          <p:nvPr/>
        </p:nvSpPr>
        <p:spPr>
          <a:xfrm>
            <a:off x="5268656" y="1828793"/>
            <a:ext cx="364177" cy="35230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−</a:t>
            </a:r>
            <a:endParaRPr kumimoji="0" lang="ru-BY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Блок-схема: узел 71">
            <a:extLst>
              <a:ext uri="{FF2B5EF4-FFF2-40B4-BE49-F238E27FC236}">
                <a16:creationId xmlns:a16="http://schemas.microsoft.com/office/drawing/2014/main" id="{4785CD23-4688-C010-04E3-A4D65B2D7F6C}"/>
              </a:ext>
            </a:extLst>
          </p:cNvPr>
          <p:cNvSpPr/>
          <p:nvPr/>
        </p:nvSpPr>
        <p:spPr>
          <a:xfrm>
            <a:off x="5963351" y="1830770"/>
            <a:ext cx="364177" cy="35230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ru-BY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E6DFCA45-067F-720F-B651-D1E9CE718DEE}"/>
              </a:ext>
            </a:extLst>
          </p:cNvPr>
          <p:cNvSpPr/>
          <p:nvPr/>
        </p:nvSpPr>
        <p:spPr>
          <a:xfrm>
            <a:off x="670981" y="2285988"/>
            <a:ext cx="1011117" cy="24720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Данных для установления диагноза недостаточно</a:t>
            </a:r>
            <a:endParaRPr kumimoji="0" lang="ru-B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B6A31514-FB71-A242-BCC9-01CB7A1A0AC6}"/>
              </a:ext>
            </a:extLst>
          </p:cNvPr>
          <p:cNvSpPr/>
          <p:nvPr/>
        </p:nvSpPr>
        <p:spPr>
          <a:xfrm>
            <a:off x="6768903" y="6064288"/>
            <a:ext cx="2347356" cy="5264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Повторение ТГА</a:t>
            </a:r>
            <a:endParaRPr kumimoji="0" lang="ru-B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00428360-FD55-60AA-673B-51D2A97EFDAE}"/>
              </a:ext>
            </a:extLst>
          </p:cNvPr>
          <p:cNvCxnSpPr>
            <a:stCxn id="68" idx="3"/>
            <a:endCxn id="74" idx="1"/>
          </p:cNvCxnSpPr>
          <p:nvPr/>
        </p:nvCxnSpPr>
        <p:spPr>
          <a:xfrm flipV="1">
            <a:off x="4957953" y="6327525"/>
            <a:ext cx="1810950" cy="19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id="{0211B0CE-1B96-8CEB-ABEA-57DBA155CBA0}"/>
              </a:ext>
            </a:extLst>
          </p:cNvPr>
          <p:cNvCxnSpPr>
            <a:cxnSpLocks/>
            <a:stCxn id="74" idx="0"/>
            <a:endCxn id="50" idx="3"/>
          </p:cNvCxnSpPr>
          <p:nvPr/>
        </p:nvCxnSpPr>
        <p:spPr>
          <a:xfrm rot="16200000" flipV="1">
            <a:off x="7160804" y="5282510"/>
            <a:ext cx="599696" cy="963859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D6F47392-7FE3-F5BC-6E97-37F57DD0D602}"/>
              </a:ext>
            </a:extLst>
          </p:cNvPr>
          <p:cNvCxnSpPr>
            <a:endCxn id="15" idx="1"/>
          </p:cNvCxnSpPr>
          <p:nvPr/>
        </p:nvCxnSpPr>
        <p:spPr>
          <a:xfrm>
            <a:off x="7942582" y="5464591"/>
            <a:ext cx="853040" cy="1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9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23922-B344-4DF0-9F18-F644C922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Проблемы диагностики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9E384-F60C-421A-8746-3A12EFED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Диагностический максимализм</a:t>
            </a:r>
            <a:r>
              <a:rPr lang="en-US" sz="2000" dirty="0"/>
              <a:t> </a:t>
            </a:r>
            <a:r>
              <a:rPr lang="ru-RU" sz="2000" dirty="0"/>
              <a:t>и обоснованность заключения</a:t>
            </a:r>
          </a:p>
          <a:p>
            <a:r>
              <a:rPr lang="ru-RU" sz="2000" dirty="0"/>
              <a:t>Сложность описания и интерпретации возникающих расстройств</a:t>
            </a:r>
          </a:p>
          <a:p>
            <a:r>
              <a:rPr lang="ru-RU" sz="2000" dirty="0"/>
              <a:t>Отсутствие удобных инструментов верификации и оценки протяженности </a:t>
            </a:r>
            <a:r>
              <a:rPr lang="ru-RU" sz="2000" dirty="0" err="1"/>
              <a:t>мнестических</a:t>
            </a:r>
            <a:r>
              <a:rPr lang="ru-RU" sz="2000" dirty="0"/>
              <a:t> нарушений</a:t>
            </a:r>
          </a:p>
          <a:p>
            <a:r>
              <a:rPr lang="ru-RU" sz="2000" dirty="0"/>
              <a:t>Определение показаний для госпитализации и обследования</a:t>
            </a:r>
          </a:p>
          <a:p>
            <a:r>
              <a:rPr lang="ru-RU" sz="2000" dirty="0"/>
              <a:t>Доступность методов нейровизуализации, МРТ (</a:t>
            </a:r>
            <a:r>
              <a:rPr lang="en-US" sz="2000" dirty="0"/>
              <a:t>DWI, T2?)</a:t>
            </a:r>
            <a:endParaRPr lang="ru-RU" sz="2000" dirty="0"/>
          </a:p>
          <a:p>
            <a:r>
              <a:rPr lang="ru-RU" sz="2000" dirty="0"/>
              <a:t>Обширная схема обследования, чаще </a:t>
            </a:r>
            <a:r>
              <a:rPr lang="ru-RU" sz="2000" u="sng" dirty="0"/>
              <a:t>за пределами эпизода ТГА</a:t>
            </a:r>
          </a:p>
          <a:p>
            <a:r>
              <a:rPr lang="ru-RU" sz="2000" dirty="0"/>
              <a:t>Вопросы экспертизы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33CC"/>
                </a:solidFill>
              </a:rPr>
              <a:t>Схема поиска факторов риска ЦВЗ</a:t>
            </a:r>
          </a:p>
          <a:p>
            <a:r>
              <a:rPr lang="ru-RU" sz="2000" dirty="0">
                <a:solidFill>
                  <a:srgbClr val="0033CC"/>
                </a:solidFill>
              </a:rPr>
              <a:t>Программа исключения эпилептического характера пароксизмального состояния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6357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716B4-7A31-418C-A3F5-A04E528D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Транзиторная глобальная амнезия -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A7293-5FF3-4EC6-9293-BF4DBFF8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Внезапно развивающееся нарушение </a:t>
            </a:r>
            <a:r>
              <a:rPr lang="ru-RU" sz="2400" u="sng" dirty="0">
                <a:solidFill>
                  <a:srgbClr val="0033CC"/>
                </a:solidFill>
              </a:rPr>
              <a:t>кратковременной памяти </a:t>
            </a:r>
            <a:r>
              <a:rPr lang="en-US" sz="2400" dirty="0"/>
              <a:t>(</a:t>
            </a:r>
            <a:r>
              <a:rPr lang="ru-RU" sz="2400" dirty="0" err="1"/>
              <a:t>антероградная</a:t>
            </a:r>
            <a:r>
              <a:rPr lang="ru-RU" sz="2400" dirty="0"/>
              <a:t> амнезия, в меньшей степени - ретроградная), возникающее у людей среднего или старшего возраста при отсутствии признаков структурного поражения ЦНС, сосудистых, токсических, воспалительных или эпилептических процессов и обычно обратимое в пределах 24 часов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Код МКБ: </a:t>
            </a:r>
            <a:r>
              <a:rPr lang="en-US" sz="2400" dirty="0"/>
              <a:t>G45.4</a:t>
            </a:r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270585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C61B5-2944-46FF-B853-70AD3C44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Механизмы транзиторного неврологического дефицита</a:t>
            </a:r>
            <a:endParaRPr lang="ru-BY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A508A57-8384-6EE3-D3B0-BA88AA8DD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46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C891E-5C3E-3586-1753-28518DD5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Поражение нейронов гиппокампа как причина ТГА?</a:t>
            </a:r>
            <a:endParaRPr lang="ru-BY" sz="3200" dirty="0">
              <a:solidFill>
                <a:srgbClr val="0033CC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FA8881-F4B8-7B31-1729-B74F93B82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158" y="1706512"/>
            <a:ext cx="7202148" cy="480218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3DC32-27FD-FD68-81F0-38819F0046C7}"/>
              </a:ext>
            </a:extLst>
          </p:cNvPr>
          <p:cNvSpPr txBox="1"/>
          <p:nvPr/>
        </p:nvSpPr>
        <p:spPr>
          <a:xfrm>
            <a:off x="8314431" y="4930796"/>
            <a:ext cx="378651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Sparaco, M.; Pascarella, R.;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Muccio, C.F.;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Zedde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Forgetting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Unforgettable: Transient Global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Amnesia Part I: Pathophysiology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Etiology. J. Clin. Med. 2022, 11, 3373.</a:t>
            </a:r>
            <a:endParaRPr kumimoji="0" lang="ru-BY" sz="1600" b="0" i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4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6B1B6-A5FE-E8B7-E432-A5B43822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Патогенез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C2883-DF62-EA1C-C057-F3453CE00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Механизм транзиторной ишемии-гипоксии</a:t>
            </a:r>
          </a:p>
          <a:p>
            <a:r>
              <a:rPr lang="ru-RU" sz="2000" dirty="0"/>
              <a:t>Нарушение венозного оттока</a:t>
            </a:r>
          </a:p>
          <a:p>
            <a:r>
              <a:rPr lang="ru-RU" sz="2000" dirty="0"/>
              <a:t>Мигрень-ассоциированные механизмы</a:t>
            </a:r>
          </a:p>
          <a:p>
            <a:r>
              <a:rPr lang="ru-RU" sz="2000" dirty="0"/>
              <a:t>Эпилептические механизмы</a:t>
            </a:r>
          </a:p>
          <a:p>
            <a:r>
              <a:rPr lang="ru-RU" sz="2000" dirty="0"/>
              <a:t>Психогенные причины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>
                <a:solidFill>
                  <a:srgbClr val="0033CC"/>
                </a:solidFill>
              </a:rPr>
              <a:t>Гипотезы локализованной дисфункции</a:t>
            </a:r>
          </a:p>
          <a:p>
            <a:r>
              <a:rPr lang="ru-RU" sz="2000" u="sng" dirty="0">
                <a:solidFill>
                  <a:srgbClr val="0033CC"/>
                </a:solidFill>
              </a:rPr>
              <a:t>Гипотезы нарушений функционального взаимодействия </a:t>
            </a:r>
          </a:p>
          <a:p>
            <a:endParaRPr lang="ru-RU" sz="2000" dirty="0"/>
          </a:p>
          <a:p>
            <a:r>
              <a:rPr lang="ru-RU" sz="2000" dirty="0"/>
              <a:t>ТГА не является вариантом ТИА</a:t>
            </a:r>
          </a:p>
          <a:p>
            <a:r>
              <a:rPr lang="ru-RU" sz="2000" i="0" dirty="0">
                <a:solidFill>
                  <a:srgbClr val="333333"/>
                </a:solidFill>
                <a:effectLst/>
              </a:rPr>
              <a:t>Код МКБ: 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G45.4</a:t>
            </a:r>
            <a:endParaRPr lang="ru-RU" sz="2000" u="sng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B33DB-D3AE-B10E-58BE-EB35A4478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909" y="923843"/>
            <a:ext cx="3779219" cy="5150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CA958-9EBD-38AD-81CA-94CFB5965C7A}"/>
              </a:ext>
            </a:extLst>
          </p:cNvPr>
          <p:cNvSpPr txBox="1"/>
          <p:nvPr/>
        </p:nvSpPr>
        <p:spPr>
          <a:xfrm>
            <a:off x="9962632" y="6222869"/>
            <a:ext cx="1834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A.J.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Larner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</a:t>
            </a:r>
            <a:endParaRPr kumimoji="0" lang="ru-B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94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C8876-345B-44F2-BA98-47EB8296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Лечение и профилактика ТГА - ? 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8D708-FD65-C4BF-FC98-48714CB52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ТГА – доброкачественное </a:t>
            </a:r>
            <a:r>
              <a:rPr lang="ru-RU" sz="2000" dirty="0" err="1"/>
              <a:t>саморазрешающееся</a:t>
            </a:r>
            <a:r>
              <a:rPr lang="ru-RU" sz="2000" dirty="0"/>
              <a:t> состояние</a:t>
            </a:r>
          </a:p>
          <a:p>
            <a:endParaRPr lang="ru-RU" sz="2000" dirty="0"/>
          </a:p>
          <a:p>
            <a:r>
              <a:rPr lang="ru-RU" sz="2000" dirty="0"/>
              <a:t>Обоснованные рекомендации по лечению ТГА отсутствуют по причине обратимости и небольшой продолжительности </a:t>
            </a:r>
            <a:r>
              <a:rPr lang="ru-RU" sz="2000" dirty="0" err="1"/>
              <a:t>мнестических</a:t>
            </a:r>
            <a:r>
              <a:rPr lang="ru-RU" sz="2000" dirty="0"/>
              <a:t> нарушений, а также отсутствия четкого объяснения ее механизмов</a:t>
            </a:r>
          </a:p>
          <a:p>
            <a:endParaRPr lang="ru-RU" sz="2000" dirty="0"/>
          </a:p>
          <a:p>
            <a:r>
              <a:rPr lang="ru-RU" sz="2000" dirty="0"/>
              <a:t>Симптоматическая и патогенетическая терапия де-факто иногда применяется (?) с учетом сопутствующей патологии, предполагаемых причин и провоцирующих факторов: </a:t>
            </a:r>
            <a:r>
              <a:rPr lang="ru-RU" sz="2000" dirty="0">
                <a:solidFill>
                  <a:srgbClr val="0033CC"/>
                </a:solidFill>
              </a:rPr>
              <a:t>вазоактивные средства, антигипертензивные средства, </a:t>
            </a:r>
            <a:r>
              <a:rPr lang="ru-RU" sz="2000" dirty="0" err="1">
                <a:solidFill>
                  <a:srgbClr val="0033CC"/>
                </a:solidFill>
              </a:rPr>
              <a:t>нейропротекторы</a:t>
            </a:r>
            <a:r>
              <a:rPr lang="ru-RU" sz="2000" dirty="0">
                <a:solidFill>
                  <a:srgbClr val="0033CC"/>
                </a:solidFill>
              </a:rPr>
              <a:t>, бензодиазепины, </a:t>
            </a:r>
            <a:r>
              <a:rPr lang="ru-RU" sz="2000" dirty="0" err="1">
                <a:solidFill>
                  <a:srgbClr val="0033CC"/>
                </a:solidFill>
              </a:rPr>
              <a:t>антиэпилептические</a:t>
            </a:r>
            <a:r>
              <a:rPr lang="ru-RU" sz="2000" dirty="0">
                <a:solidFill>
                  <a:srgbClr val="0033CC"/>
                </a:solidFill>
              </a:rPr>
              <a:t> средства и др.</a:t>
            </a:r>
          </a:p>
          <a:p>
            <a:r>
              <a:rPr lang="ru-RU" sz="2000" dirty="0">
                <a:solidFill>
                  <a:srgbClr val="0033CC"/>
                </a:solidFill>
              </a:rPr>
              <a:t>Эмпирический подход доминирует</a:t>
            </a:r>
          </a:p>
          <a:p>
            <a:endParaRPr lang="ru-RU" sz="2000" dirty="0"/>
          </a:p>
          <a:p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14536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A87EB-16A3-3B46-3312-AF524F02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ТЭА - транзиторная эпилептическая амнезия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3FF19-3347-3AE7-3786-F43D0EE6C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Описана, вероятно, </a:t>
            </a:r>
            <a:r>
              <a:rPr lang="en-US" sz="2000" dirty="0">
                <a:solidFill>
                  <a:srgbClr val="0033CC"/>
                </a:solidFill>
              </a:rPr>
              <a:t>John </a:t>
            </a:r>
            <a:r>
              <a:rPr lang="en-US" sz="2000" dirty="0" err="1">
                <a:solidFill>
                  <a:srgbClr val="0033CC"/>
                </a:solidFill>
              </a:rPr>
              <a:t>Hughlings</a:t>
            </a:r>
            <a:r>
              <a:rPr lang="en-US" sz="2000" dirty="0">
                <a:solidFill>
                  <a:srgbClr val="0033CC"/>
                </a:solidFill>
              </a:rPr>
              <a:t> Jackson </a:t>
            </a:r>
            <a:r>
              <a:rPr lang="en-US" sz="2000" dirty="0"/>
              <a:t>(1835–1911) </a:t>
            </a:r>
            <a:r>
              <a:rPr lang="ru-RU" sz="2000" dirty="0"/>
              <a:t>в</a:t>
            </a:r>
            <a:r>
              <a:rPr lang="en-US" sz="2000" dirty="0"/>
              <a:t> 1888</a:t>
            </a:r>
            <a:r>
              <a:rPr lang="ru-RU" sz="2000" dirty="0"/>
              <a:t> году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Термин ТЭА был введен в 1990 г. для того, чтобы обозначить особый вид приступов с кратковременными </a:t>
            </a:r>
            <a:r>
              <a:rPr lang="ru-RU" sz="2000" dirty="0" err="1"/>
              <a:t>амнестическими</a:t>
            </a:r>
            <a:r>
              <a:rPr lang="ru-RU" sz="2000" dirty="0"/>
              <a:t> нарушениями, схожими с ТГА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Эпилептические приступы с нарушением осознанности различной длительности, включая так называемые сумеречные расстройства сознания или трансы, которые по сути являются проявлением фокальной височной лимбической эпилепсии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Вариант эпилепсии с поздним началом, вероятно, дегенеративной природы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Часто длительно остается недиагностированным состоянием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A9DF1-7B78-EE25-A39B-2516105E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082" y="346365"/>
            <a:ext cx="1603890" cy="1998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D5C5B4-0F9F-6DF6-3024-799DECA743F8}"/>
              </a:ext>
            </a:extLst>
          </p:cNvPr>
          <p:cNvSpPr txBox="1"/>
          <p:nvPr/>
        </p:nvSpPr>
        <p:spPr>
          <a:xfrm>
            <a:off x="300842" y="5962766"/>
            <a:ext cx="11760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33CC"/>
                </a:solidFill>
              </a:rPr>
              <a:t>Липатова Л.В., </a:t>
            </a:r>
            <a:r>
              <a:rPr lang="ru-RU" sz="1400" i="1" dirty="0" err="1">
                <a:solidFill>
                  <a:srgbClr val="0033CC"/>
                </a:solidFill>
              </a:rPr>
              <a:t>Саковский</a:t>
            </a:r>
            <a:r>
              <a:rPr lang="ru-RU" sz="1400" i="1" dirty="0">
                <a:solidFill>
                  <a:srgbClr val="0033CC"/>
                </a:solidFill>
              </a:rPr>
              <a:t> И.В., </a:t>
            </a:r>
            <a:r>
              <a:rPr lang="ru-RU" sz="1400" i="1" dirty="0" err="1">
                <a:solidFill>
                  <a:srgbClr val="0033CC"/>
                </a:solidFill>
              </a:rPr>
              <a:t>Гадаборшев</a:t>
            </a:r>
            <a:r>
              <a:rPr lang="ru-RU" sz="1400" i="1" dirty="0">
                <a:solidFill>
                  <a:srgbClr val="0033CC"/>
                </a:solidFill>
              </a:rPr>
              <a:t> М.Б.В., 2024; </a:t>
            </a:r>
            <a:r>
              <a:rPr lang="en-US" sz="1400" i="1" dirty="0">
                <a:solidFill>
                  <a:srgbClr val="0033CC"/>
                </a:solidFill>
              </a:rPr>
              <a:t>Zeman A, Boniface S.J, Hodges J.R., 1998;</a:t>
            </a:r>
            <a:r>
              <a:rPr lang="ru-RU" sz="1400" i="1" dirty="0">
                <a:solidFill>
                  <a:srgbClr val="0033CC"/>
                </a:solidFill>
              </a:rPr>
              <a:t> </a:t>
            </a:r>
            <a:r>
              <a:rPr lang="da-DK" sz="1400" i="1" dirty="0">
                <a:solidFill>
                  <a:srgbClr val="0033CC"/>
                </a:solidFill>
              </a:rPr>
              <a:t>Baker J, Savage S, Milton F, et al.</a:t>
            </a:r>
            <a:r>
              <a:rPr lang="ru-RU" sz="1400" i="1" dirty="0">
                <a:solidFill>
                  <a:srgbClr val="0033CC"/>
                </a:solidFill>
              </a:rPr>
              <a:t> 2021</a:t>
            </a:r>
            <a:endParaRPr lang="ru-BY" sz="14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2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B1D3D-131B-5007-6B7E-590B1E59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ТЭА - транзиторная эпилептическая амнезия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40AF2-DE0B-7EE6-D5D4-7621CE7F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/>
              <a:t>ТЭА - эпизод амнезии продолжительностью менее 1 часа, часто возникающий после пробуждения, склонный к частому повторению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Может сопровождаться автоматизмами, обонятельными или вкусовыми галлюцинациями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Сочетается с межприступными когнитивными нарушениями: ускоренным забыванием недавних событий, автобиографической и топографической амнезией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Подтверждается специфическими изменениями ЭЭГ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МРТ в некоторых случаях обнаруживает структурные изменения в медиальных отделах височных долей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Хороший эффект противоэпилептических ЛС</a:t>
            </a:r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C0A1A6-7975-C788-D0A4-CDFAD324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0" y="6193889"/>
            <a:ext cx="11766300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7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9165-5E88-0EAD-09B9-23376D03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ЭЭГ при ТЭА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587C5-345F-16E9-F4B6-35ADC5CF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Эпилептиформные изменения при ТЭА выявляются в 35-40% случаев на стандартной ЭЭГ</a:t>
            </a:r>
          </a:p>
          <a:p>
            <a:r>
              <a:rPr lang="ru-RU" sz="2000" dirty="0" err="1"/>
              <a:t>Интериктальные</a:t>
            </a:r>
            <a:r>
              <a:rPr lang="ru-RU" sz="2000" dirty="0"/>
              <a:t> изменения: одно- или двусторонние острые волны (1/3 случаев), неспецифические фокальные медленные волны (1/3), диффузная низкоамплитудная быстрая активность в височной области с повторяющимся ритмом, распространяющаяся с одной гемисферы на другую</a:t>
            </a:r>
          </a:p>
          <a:p>
            <a:r>
              <a:rPr lang="ru-RU" sz="2000" dirty="0"/>
              <a:t>Эпилептиформные паттерны на ЭЭГ регистрируются в лобно-височных областях, могут носить билатеральный характер</a:t>
            </a:r>
          </a:p>
          <a:p>
            <a:r>
              <a:rPr lang="ru-RU" sz="2000" dirty="0"/>
              <a:t>При выполнении видео-ЭЭГ-мониторинга с записью во время сна выявляемость эпилептиформной активности увеличивается до 50-90%</a:t>
            </a:r>
            <a:endParaRPr lang="ru-BY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86FD5-D5A6-9410-56BB-9AC2EF378642}"/>
              </a:ext>
            </a:extLst>
          </p:cNvPr>
          <p:cNvSpPr txBox="1"/>
          <p:nvPr/>
        </p:nvSpPr>
        <p:spPr>
          <a:xfrm>
            <a:off x="5027204" y="599839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i="1" dirty="0" err="1">
                <a:solidFill>
                  <a:srgbClr val="0033CC"/>
                </a:solidFill>
              </a:rPr>
              <a:t>Pukropski</a:t>
            </a:r>
            <a:r>
              <a:rPr lang="ru-RU" sz="1600" i="1" dirty="0">
                <a:solidFill>
                  <a:srgbClr val="0033CC"/>
                </a:solidFill>
              </a:rPr>
              <a:t> </a:t>
            </a:r>
            <a:r>
              <a:rPr lang="en-US" sz="1600" i="1" dirty="0">
                <a:solidFill>
                  <a:srgbClr val="0033CC"/>
                </a:solidFill>
              </a:rPr>
              <a:t>J. et al., 2022 </a:t>
            </a:r>
            <a:r>
              <a:rPr lang="ru-RU" sz="1600" i="1" dirty="0">
                <a:solidFill>
                  <a:srgbClr val="0033CC"/>
                </a:solidFill>
              </a:rPr>
              <a:t>и др.</a:t>
            </a:r>
            <a:r>
              <a:rPr lang="en-US" sz="1600" i="1" dirty="0">
                <a:solidFill>
                  <a:srgbClr val="0033CC"/>
                </a:solidFill>
              </a:rPr>
              <a:t> </a:t>
            </a:r>
            <a:endParaRPr lang="ru-BY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88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D94CBE-279B-169A-F6AA-F72B872AA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318932"/>
              </p:ext>
            </p:extLst>
          </p:nvPr>
        </p:nvGraphicFramePr>
        <p:xfrm>
          <a:off x="838200" y="131426"/>
          <a:ext cx="10515597" cy="636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392">
                  <a:extLst>
                    <a:ext uri="{9D8B030D-6E8A-4147-A177-3AD203B41FA5}">
                      <a16:colId xmlns:a16="http://schemas.microsoft.com/office/drawing/2014/main" val="4229355630"/>
                    </a:ext>
                  </a:extLst>
                </a:gridCol>
                <a:gridCol w="3693226">
                  <a:extLst>
                    <a:ext uri="{9D8B030D-6E8A-4147-A177-3AD203B41FA5}">
                      <a16:colId xmlns:a16="http://schemas.microsoft.com/office/drawing/2014/main" val="3159756400"/>
                    </a:ext>
                  </a:extLst>
                </a:gridCol>
                <a:gridCol w="4287979">
                  <a:extLst>
                    <a:ext uri="{9D8B030D-6E8A-4147-A177-3AD203B41FA5}">
                      <a16:colId xmlns:a16="http://schemas.microsoft.com/office/drawing/2014/main" val="2437654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Типичные проявления</a:t>
                      </a:r>
                      <a:endParaRPr lang="ru-B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ТЭА</a:t>
                      </a:r>
                      <a:endParaRPr lang="ru-BY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ТГА</a:t>
                      </a:r>
                      <a:endParaRPr lang="ru-BY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33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Возраст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60 и более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60 и более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8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Пол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67% м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46% м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144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Провоцирующие ф-</a:t>
                      </a:r>
                      <a:r>
                        <a:rPr lang="ru-RU" sz="1400" b="0" dirty="0" err="1"/>
                        <a:t>ры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сон-пробуждение (70%)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стресс, физическая активность и др. (80%) 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8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Анамнез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эпилепсия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мигрень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31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Узнавание членов семьи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часто сохранено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да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0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Ориентация в собственной личности</a:t>
                      </a:r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  <a:endParaRPr lang="ru-B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6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Длительность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1-60 мин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2-8 ч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6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Реакция на внешние стимулы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непродолжительное отсутствие</a:t>
                      </a:r>
                      <a:endParaRPr lang="ru-BY" sz="1400" b="0" dirty="0"/>
                    </a:p>
                    <a:p>
                      <a:pPr algn="ctr"/>
                      <a:endParaRPr lang="ru-B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  <a:endParaRPr lang="ru-BY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Повторение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/>
                        <a:t>12-20- и более в течение года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крайне редко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97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Сопутствующие симптомы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Обонятельные и вкусовые галлюцинации, моторные, вегетативные и пр.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Эмоциональные, вегетативные, АД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5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Другие когнитивные нарушения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ускоренное забывание недавних событий, автобиографическая и топографическая амнезия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возможны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2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Эффект ЛС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леветирацетам</a:t>
                      </a:r>
                      <a:r>
                        <a:rPr lang="ru-RU" sz="1400" b="0" dirty="0"/>
                        <a:t>, </a:t>
                      </a:r>
                      <a:r>
                        <a:rPr lang="ru-RU" sz="1400" b="0" dirty="0" err="1"/>
                        <a:t>ламотриджин</a:t>
                      </a:r>
                      <a:r>
                        <a:rPr lang="ru-RU" sz="1400" b="0" dirty="0"/>
                        <a:t> 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нет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МРТ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/>
                        <a:t>мезиальный</a:t>
                      </a:r>
                      <a:r>
                        <a:rPr lang="ru-RU" sz="1400" b="0" dirty="0"/>
                        <a:t> височный склероз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нет, неспецифические изменения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7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ЭЭГ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+/+ (40%)</a:t>
                      </a:r>
                      <a:endParaRPr lang="ru-BY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-/-</a:t>
                      </a:r>
                      <a:endParaRPr lang="ru-BY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5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91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74CED8-08F1-37BF-EAAD-E2D7B8F5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937" y="327991"/>
            <a:ext cx="7158125" cy="62020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3705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02F7-049E-97B3-5D89-9A895390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Заключение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BE41D-13BB-AD09-0B61-4B3D652C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Диагноз ТГА и ТЭА – клинический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Точность заключения зависит от наличия достоверной анамнестической информации и подтверждения характера и протяженности </a:t>
            </a:r>
            <a:r>
              <a:rPr lang="ru-RU" sz="2000" dirty="0" err="1"/>
              <a:t>мнестических</a:t>
            </a:r>
            <a:r>
              <a:rPr lang="ru-RU" sz="2000" dirty="0"/>
              <a:t> нарушений 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/>
              <a:t>Улучшение диагностики ТГА и ТЭА в большой степени связано с развитием и внедрением технологий функциональной визуализации, видео-ЭЭГ-мониторинга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331051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68ED4-E406-49F9-BC01-87716FA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История описания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C7B53-B632-4F90-BB6E-6409909A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</a:t>
            </a:r>
            <a:r>
              <a:rPr lang="ru-RU" sz="2400" dirty="0" err="1"/>
              <a:t>истематизированное</a:t>
            </a:r>
            <a:r>
              <a:rPr lang="ru-RU" sz="2400" dirty="0"/>
              <a:t> описание транзиторной глобальной амнезии </a:t>
            </a:r>
            <a:r>
              <a:rPr lang="en-US" sz="2400" dirty="0"/>
              <a:t>(Transient global amnesia), </a:t>
            </a:r>
            <a:r>
              <a:rPr lang="ru-RU" sz="2400" dirty="0"/>
              <a:t>вероятно</a:t>
            </a:r>
            <a:r>
              <a:rPr lang="en-US" sz="2400" dirty="0"/>
              <a:t>,</a:t>
            </a:r>
            <a:r>
              <a:rPr lang="ru-RU" sz="2400" dirty="0"/>
              <a:t> принадлежит </a:t>
            </a:r>
            <a:r>
              <a:rPr lang="en-US" sz="2400" dirty="0"/>
              <a:t>C. Miller Fisher (1913–2012) </a:t>
            </a:r>
            <a:r>
              <a:rPr lang="ru-RU" sz="2400" dirty="0"/>
              <a:t>и</a:t>
            </a:r>
            <a:r>
              <a:rPr lang="en-US" sz="2400" dirty="0"/>
              <a:t> Raymond D. Adams (1911–2008)</a:t>
            </a:r>
            <a:r>
              <a:rPr lang="ru-RU" sz="2400" dirty="0"/>
              <a:t> сделанное в </a:t>
            </a:r>
            <a:r>
              <a:rPr lang="en-US" sz="2400" dirty="0"/>
              <a:t>1958 </a:t>
            </a:r>
            <a:r>
              <a:rPr lang="ru-RU" sz="2400" dirty="0"/>
              <a:t>и</a:t>
            </a:r>
            <a:r>
              <a:rPr lang="en-US" sz="2400" dirty="0"/>
              <a:t> 1964</a:t>
            </a:r>
            <a:r>
              <a:rPr lang="ru-RU" sz="2400" dirty="0"/>
              <a:t> годах: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lvl="7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rgbClr val="0033CC"/>
                </a:solidFill>
              </a:rPr>
              <a:t>Fisher CM, Adams RD. Transient global amnesia. Trans Am Neurol Assoc. 1958;83:143–6.</a:t>
            </a:r>
            <a:endParaRPr lang="ru-RU" sz="1600" i="1" dirty="0">
              <a:solidFill>
                <a:srgbClr val="0033CC"/>
              </a:solidFill>
            </a:endParaRPr>
          </a:p>
          <a:p>
            <a:pPr lvl="7">
              <a:lnSpc>
                <a:spcPct val="100000"/>
              </a:lnSpc>
              <a:spcBef>
                <a:spcPts val="0"/>
              </a:spcBef>
            </a:pPr>
            <a:endParaRPr lang="en-US" sz="1600" i="1" dirty="0">
              <a:solidFill>
                <a:srgbClr val="0033CC"/>
              </a:solidFill>
            </a:endParaRPr>
          </a:p>
          <a:p>
            <a:pPr lvl="7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rgbClr val="0033CC"/>
                </a:solidFill>
              </a:rPr>
              <a:t>2. Fisher CM, Adams RD. Transient global amnesia. Acta Neurol Scand. 1964;40</a:t>
            </a:r>
            <a:r>
              <a:rPr lang="ru-RU" sz="1600" i="1" dirty="0">
                <a:solidFill>
                  <a:srgbClr val="0033CC"/>
                </a:solidFill>
              </a:rPr>
              <a:t> </a:t>
            </a:r>
            <a:r>
              <a:rPr lang="en-US" sz="1600" i="1" dirty="0">
                <a:solidFill>
                  <a:srgbClr val="0033CC"/>
                </a:solidFill>
              </a:rPr>
              <a:t>(Suppl9):1–81.</a:t>
            </a:r>
            <a:endParaRPr lang="ru-BY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21FE9-82D6-59E4-F295-BE1E9918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Собственные наблюдения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F9E3B-942D-5E6E-F496-4A3839B1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24</a:t>
            </a:r>
            <a:r>
              <a:rPr lang="en-US" sz="2000" dirty="0"/>
              <a:t> </a:t>
            </a:r>
            <a:r>
              <a:rPr lang="ru-RU" sz="2000" dirty="0"/>
              <a:t>случай за последние 3 года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13</a:t>
            </a:r>
            <a:r>
              <a:rPr lang="en-US" sz="2000" dirty="0"/>
              <a:t> </a:t>
            </a:r>
            <a:r>
              <a:rPr lang="ru-RU" sz="2000" dirty="0"/>
              <a:t>женщин и </a:t>
            </a:r>
            <a:r>
              <a:rPr lang="en-US" sz="2000" dirty="0"/>
              <a:t>1</a:t>
            </a:r>
            <a:r>
              <a:rPr lang="ru-RU" sz="2000" dirty="0"/>
              <a:t>1 мужчин в возрасте 46-70 лет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Фоновые заболевания: АГ, сахарный диабет 2 типа, ГБН, вертеброгенные болевые синдромы, мигрень (50% случаев)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Отсутствие пароксизмальных состояний в анамнезе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Отсутствие очевидных триггеров перед развитием ТГА,</a:t>
            </a:r>
            <a:r>
              <a:rPr lang="en-US" sz="2000" dirty="0"/>
              <a:t> </a:t>
            </a:r>
            <a:r>
              <a:rPr lang="ru-RU" sz="2000" dirty="0"/>
              <a:t>или физическая нагрузка, медицинские процедуры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В анамнезе присутствуют факторы эмоционального напряжения, тревожность, </a:t>
            </a:r>
            <a:r>
              <a:rPr lang="ru-RU" sz="2000" dirty="0" err="1"/>
              <a:t>сенситивность</a:t>
            </a:r>
            <a:endParaRPr lang="ru-RU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Протяженность ТГА составила 2-7 часов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В 17 случаях на фоне ТГА зафиксировано </a:t>
            </a:r>
            <a:r>
              <a:rPr lang="ru-RU" sz="2000" u="sng" dirty="0"/>
              <a:t>преходящее повышение АД</a:t>
            </a:r>
            <a:r>
              <a:rPr lang="ru-RU" sz="20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Предварительный диагноз: гипертонический криз (</a:t>
            </a:r>
            <a:r>
              <a:rPr lang="en-US" sz="2000" dirty="0"/>
              <a:t>8</a:t>
            </a:r>
            <a:r>
              <a:rPr lang="ru-RU" sz="2000" dirty="0"/>
              <a:t>), ТИА (</a:t>
            </a:r>
            <a:r>
              <a:rPr lang="en-US" sz="2000" dirty="0"/>
              <a:t>9</a:t>
            </a:r>
            <a:r>
              <a:rPr lang="ru-RU" sz="2000" dirty="0"/>
              <a:t>), ОНМК (</a:t>
            </a:r>
            <a:r>
              <a:rPr lang="en-US" sz="2000" dirty="0"/>
              <a:t>4</a:t>
            </a:r>
            <a:r>
              <a:rPr lang="ru-RU" sz="2000" dirty="0"/>
              <a:t>), СС (3)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Отмечены опасения относительно профиля обращения и госпитализации (8 случаев)</a:t>
            </a:r>
          </a:p>
        </p:txBody>
      </p:sp>
    </p:spTree>
    <p:extLst>
      <p:ext uri="{BB962C8B-B14F-4D97-AF65-F5344CB8AC3E}">
        <p14:creationId xmlns:p14="http://schemas.microsoft.com/office/powerpoint/2010/main" val="241843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F6957-D5B9-4CDB-8DB2-6528B8E6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Сопутствующие ТГА неврологические и психосоматические симптомы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EBC31-BE3D-4C02-8B9A-DE84497068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Головная боль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Тошнота и рвота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Дурнота, головокружение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Сонливость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Озноб, дрожь в теле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Приливы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Парестезии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Похолодание конечностей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Потливость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Сердцебиение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Страх смерти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endParaRPr lang="ru-BY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974F94-65A6-F0BB-E881-F4835392DC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Признаки истинного неврологического дефицита (дизартрия, дисфагия, выпадение полей зрения, гемипарез и пр. ) </a:t>
            </a:r>
            <a:r>
              <a:rPr lang="ru-RU" sz="2000" u="sng" dirty="0"/>
              <a:t>отсутствуют</a:t>
            </a:r>
          </a:p>
          <a:p>
            <a:endParaRPr lang="ru-RU" sz="2000" u="sng" dirty="0"/>
          </a:p>
          <a:p>
            <a:r>
              <a:rPr lang="ru-RU" sz="2000" dirty="0"/>
              <a:t>Присутствуют симптомы вегетативной активации</a:t>
            </a:r>
          </a:p>
          <a:p>
            <a:r>
              <a:rPr lang="ru-RU" sz="2000" dirty="0"/>
              <a:t>Ощущения близки к описанию признаков вегетативного криза или панической атаки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en-US" sz="1600" i="1" dirty="0">
                <a:solidFill>
                  <a:srgbClr val="0033CC"/>
                </a:solidFill>
              </a:rPr>
              <a:t>A.J. </a:t>
            </a:r>
            <a:r>
              <a:rPr lang="en-US" sz="1600" i="1" dirty="0" err="1">
                <a:solidFill>
                  <a:srgbClr val="0033CC"/>
                </a:solidFill>
              </a:rPr>
              <a:t>Larner</a:t>
            </a:r>
            <a:r>
              <a:rPr lang="en-US" sz="1600" i="1" dirty="0">
                <a:solidFill>
                  <a:srgbClr val="0033CC"/>
                </a:solidFill>
              </a:rPr>
              <a:t>, 2022</a:t>
            </a:r>
            <a:endParaRPr lang="ru-BY" sz="16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0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4717C-9C38-2116-E5B5-D85B9043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Диагностические критерии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A52C4-83F4-8D16-7A7E-1A9B8A25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Эпизод ТГА должен быть зафиксирован свидетелями (?)</a:t>
            </a:r>
            <a:r>
              <a:rPr lang="ru-RU" dirty="0"/>
              <a:t>*</a:t>
            </a:r>
          </a:p>
          <a:p>
            <a:r>
              <a:rPr lang="ru-RU" sz="2000" dirty="0"/>
              <a:t>Во время приступа должна быть отчетливая </a:t>
            </a:r>
            <a:r>
              <a:rPr lang="ru-RU" sz="2000" dirty="0" err="1"/>
              <a:t>антероградная</a:t>
            </a:r>
            <a:r>
              <a:rPr lang="ru-RU" sz="2000" dirty="0"/>
              <a:t> амнезия (АА)</a:t>
            </a:r>
          </a:p>
          <a:p>
            <a:r>
              <a:rPr lang="ru-RU" sz="2000" dirty="0"/>
              <a:t>Помимо АА, не наблюдаются другие когнитивные нарушения (афазия, апраксия), изменения сознания и ориентации в собственной личности</a:t>
            </a:r>
          </a:p>
          <a:p>
            <a:r>
              <a:rPr lang="ru-RU" sz="2000" dirty="0"/>
              <a:t>Отсутствует сопутствующая очаговая неврологическая симптоматика до эпизода АА, в процессе и после АА</a:t>
            </a:r>
          </a:p>
          <a:p>
            <a:r>
              <a:rPr lang="ru-RU" sz="2000" dirty="0"/>
              <a:t>Отсутствуют признаки эпилептического характера</a:t>
            </a:r>
          </a:p>
          <a:p>
            <a:r>
              <a:rPr lang="ru-RU" sz="2000" dirty="0"/>
              <a:t>Эпизод АА должен разрешиться (полностью!) в пределах 24 часов</a:t>
            </a:r>
          </a:p>
          <a:p>
            <a:r>
              <a:rPr lang="ru-RU" sz="2000" dirty="0"/>
              <a:t>Исключены недавняя травма головы или эпилепсия</a:t>
            </a:r>
          </a:p>
          <a:p>
            <a:endParaRPr lang="ru-RU" sz="2000" dirty="0"/>
          </a:p>
          <a:p>
            <a:pPr marL="0" indent="0" algn="r">
              <a:buNone/>
            </a:pPr>
            <a:r>
              <a:rPr lang="en-US" sz="1600" i="1" dirty="0">
                <a:solidFill>
                  <a:srgbClr val="0033CC"/>
                </a:solidFill>
              </a:rPr>
              <a:t>Hodges JR, </a:t>
            </a:r>
            <a:r>
              <a:rPr lang="en-US" sz="1600" i="1" dirty="0" err="1">
                <a:solidFill>
                  <a:srgbClr val="0033CC"/>
                </a:solidFill>
              </a:rPr>
              <a:t>Warlow</a:t>
            </a:r>
            <a:r>
              <a:rPr lang="en-US" sz="1600" i="1" dirty="0">
                <a:solidFill>
                  <a:srgbClr val="0033CC"/>
                </a:solidFill>
              </a:rPr>
              <a:t> CP. J Neurol </a:t>
            </a:r>
            <a:r>
              <a:rPr lang="en-US" sz="1600" i="1" dirty="0" err="1">
                <a:solidFill>
                  <a:srgbClr val="0033CC"/>
                </a:solidFill>
              </a:rPr>
              <a:t>Neurosurg</a:t>
            </a:r>
            <a:r>
              <a:rPr lang="en-US" sz="1600" i="1" dirty="0">
                <a:solidFill>
                  <a:srgbClr val="0033CC"/>
                </a:solidFill>
              </a:rPr>
              <a:t> Psychiatry. 1990</a:t>
            </a:r>
            <a:r>
              <a:rPr lang="ru-RU" sz="1600" i="1" dirty="0">
                <a:solidFill>
                  <a:srgbClr val="0033CC"/>
                </a:solidFill>
              </a:rPr>
              <a:t>; </a:t>
            </a:r>
            <a:r>
              <a:rPr lang="en-US" sz="1600" i="1" dirty="0">
                <a:solidFill>
                  <a:srgbClr val="0033CC"/>
                </a:solidFill>
              </a:rPr>
              <a:t>Hodges JR</a:t>
            </a:r>
            <a:r>
              <a:rPr lang="ru-RU" sz="1600" i="1" dirty="0">
                <a:solidFill>
                  <a:srgbClr val="0033CC"/>
                </a:solidFill>
              </a:rPr>
              <a:t> 1991</a:t>
            </a:r>
            <a:endParaRPr lang="ru-BY" sz="20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3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604BF6-9979-D85D-9942-A3AB9534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40" y="249542"/>
            <a:ext cx="6606914" cy="63152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3B44A-9477-F3B4-AAD6-C393A102CB3D}"/>
              </a:ext>
            </a:extLst>
          </p:cNvPr>
          <p:cNvSpPr txBox="1"/>
          <p:nvPr/>
        </p:nvSpPr>
        <p:spPr>
          <a:xfrm>
            <a:off x="7643191" y="457203"/>
            <a:ext cx="370232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Диагноз ТГА – клинический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ТГА – диагноз исключения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Подозрение о ТГА требует немедленного обследования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Причины ТГА до сих пор не установлены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Вероятно, ТГА – состояние 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полифакторным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механизмом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Информативность МРТ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DWI, T2)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24-72 ч?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Возможны повторения ТГА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Отсутствуют доказательства риска хронических когнитивных нарушений и сосудистых нарушений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10BDCA1-1099-DE0F-C6FC-01075502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Продолжительность и периодизация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D6D8F79-4ED1-D8B6-0B6A-37A4D7515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29363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Протяженность эпизодов ТГА находится в пределах 1-10 часов</a:t>
            </a:r>
          </a:p>
          <a:p>
            <a:r>
              <a:rPr lang="ru-RU" sz="2000" dirty="0"/>
              <a:t>Средняя продолжительность эпизода ТГА - </a:t>
            </a:r>
            <a:r>
              <a:rPr lang="en-US" sz="2000" dirty="0"/>
              <a:t>4.3 ± 3.0 </a:t>
            </a:r>
            <a:r>
              <a:rPr lang="ru-RU" sz="2000" dirty="0"/>
              <a:t>часа</a:t>
            </a:r>
            <a:endParaRPr lang="en-US" sz="2000" dirty="0"/>
          </a:p>
          <a:p>
            <a:endParaRPr lang="ru-RU" sz="2000" dirty="0"/>
          </a:p>
          <a:p>
            <a:pPr lvl="3"/>
            <a:r>
              <a:rPr lang="en-US" sz="1600" i="1" dirty="0" err="1">
                <a:solidFill>
                  <a:srgbClr val="0033CC"/>
                </a:solidFill>
              </a:rPr>
              <a:t>Agosti</a:t>
            </a:r>
            <a:r>
              <a:rPr lang="en-US" sz="1600" i="1" dirty="0">
                <a:solidFill>
                  <a:srgbClr val="0033CC"/>
                </a:solidFill>
              </a:rPr>
              <a:t> C, </a:t>
            </a:r>
            <a:r>
              <a:rPr lang="en-US" sz="1600" i="1" dirty="0" err="1">
                <a:solidFill>
                  <a:srgbClr val="0033CC"/>
                </a:solidFill>
              </a:rPr>
              <a:t>Borroni</a:t>
            </a:r>
            <a:r>
              <a:rPr lang="en-US" sz="1600" i="1" dirty="0">
                <a:solidFill>
                  <a:srgbClr val="0033CC"/>
                </a:solidFill>
              </a:rPr>
              <a:t> B, </a:t>
            </a:r>
            <a:r>
              <a:rPr lang="en-US" sz="1600" i="1" dirty="0" err="1">
                <a:solidFill>
                  <a:srgbClr val="0033CC"/>
                </a:solidFill>
              </a:rPr>
              <a:t>Akkawi</a:t>
            </a:r>
            <a:r>
              <a:rPr lang="en-US" sz="1600" i="1" dirty="0">
                <a:solidFill>
                  <a:srgbClr val="0033CC"/>
                </a:solidFill>
              </a:rPr>
              <a:t> NM</a:t>
            </a:r>
            <a:r>
              <a:rPr lang="ru-RU" sz="1600" i="1" dirty="0">
                <a:solidFill>
                  <a:srgbClr val="0033CC"/>
                </a:solidFill>
              </a:rPr>
              <a:t> </a:t>
            </a:r>
            <a:r>
              <a:rPr lang="en-US" sz="1600" i="1" dirty="0">
                <a:solidFill>
                  <a:srgbClr val="0033CC"/>
                </a:solidFill>
              </a:rPr>
              <a:t>et al. </a:t>
            </a:r>
            <a:r>
              <a:rPr lang="en-US" sz="1600" i="1" dirty="0" err="1">
                <a:solidFill>
                  <a:srgbClr val="0033CC"/>
                </a:solidFill>
              </a:rPr>
              <a:t>Eur</a:t>
            </a:r>
            <a:r>
              <a:rPr lang="en-US" sz="1600" i="1" dirty="0">
                <a:solidFill>
                  <a:srgbClr val="0033CC"/>
                </a:solidFill>
              </a:rPr>
              <a:t> Neurol. 2010</a:t>
            </a:r>
            <a:endParaRPr lang="ru-RU" sz="1600" i="1" dirty="0">
              <a:solidFill>
                <a:srgbClr val="0033CC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982261-2B25-F4FB-58D5-EB39BD35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36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ТГА может развиваться в любое время дня</a:t>
            </a:r>
          </a:p>
          <a:p>
            <a:r>
              <a:rPr lang="ru-RU" sz="2000" dirty="0"/>
              <a:t>В момент пробуждения ото сна ТГА не наблюдается</a:t>
            </a:r>
          </a:p>
          <a:p>
            <a:r>
              <a:rPr lang="ru-RU" sz="2000" dirty="0"/>
              <a:t>Наиболее часто ТГА развивается в утренние часы и середине дня (независимо от пола и возраста)</a:t>
            </a:r>
          </a:p>
          <a:p>
            <a:r>
              <a:rPr lang="ru-RU" sz="2000" dirty="0"/>
              <a:t>Обычно наблюдается один эпизод ТГА, значительно реже – 2-3 эпизода (5%) </a:t>
            </a:r>
            <a:endParaRPr lang="ru-BY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6E103-1A89-EAE7-3ABD-FF9E4CECE975}"/>
              </a:ext>
            </a:extLst>
          </p:cNvPr>
          <p:cNvSpPr txBox="1"/>
          <p:nvPr/>
        </p:nvSpPr>
        <p:spPr>
          <a:xfrm>
            <a:off x="838201" y="5277964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Эпилептические синдромы       </a:t>
            </a:r>
            <a:r>
              <a:rPr lang="ru-RU" dirty="0">
                <a:solidFill>
                  <a:srgbClr val="0033CC"/>
                </a:solidFill>
              </a:rPr>
              <a:t>←  1-10 часов  →       </a:t>
            </a:r>
            <a:r>
              <a:rPr lang="ru-RU" dirty="0"/>
              <a:t>Энцефалопатии сосудистые, токсические, </a:t>
            </a:r>
          </a:p>
          <a:p>
            <a:pPr algn="ctr"/>
            <a:r>
              <a:rPr lang="ru-RU" dirty="0"/>
              <a:t>метаболические, аутоиммунные и пр.</a:t>
            </a:r>
          </a:p>
        </p:txBody>
      </p:sp>
    </p:spTree>
    <p:extLst>
      <p:ext uri="{BB962C8B-B14F-4D97-AF65-F5344CB8AC3E}">
        <p14:creationId xmlns:p14="http://schemas.microsoft.com/office/powerpoint/2010/main" val="41710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BA7FD-CD5C-6885-DC77-E3CA9D49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33CC"/>
                </a:solidFill>
              </a:rPr>
              <a:t>Провоцирующие факторы ТГА</a:t>
            </a:r>
            <a:endParaRPr lang="ru-BY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DCC81-BD57-5CF3-5493-5DB7017B0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внезапное погружение в холодную или горячую воду</a:t>
            </a:r>
          </a:p>
          <a:p>
            <a:r>
              <a:rPr lang="ru-RU" sz="2000" dirty="0"/>
              <a:t>физическая нагрузка</a:t>
            </a:r>
          </a:p>
          <a:p>
            <a:r>
              <a:rPr lang="ru-RU" sz="2000" dirty="0"/>
              <a:t>эмоциональный или психологический стресс</a:t>
            </a:r>
          </a:p>
          <a:p>
            <a:r>
              <a:rPr lang="ru-RU" sz="2000" dirty="0"/>
              <a:t>болевой синдром</a:t>
            </a:r>
          </a:p>
          <a:p>
            <a:r>
              <a:rPr lang="ru-RU" sz="2000" dirty="0"/>
              <a:t>агрессивные медицинские процедуры</a:t>
            </a:r>
          </a:p>
          <a:p>
            <a:r>
              <a:rPr lang="ru-RU" sz="2000" dirty="0"/>
              <a:t>сексуальная активность</a:t>
            </a:r>
          </a:p>
          <a:p>
            <a:r>
              <a:rPr lang="ru-RU" sz="2000" dirty="0"/>
              <a:t>феномен </a:t>
            </a:r>
            <a:r>
              <a:rPr lang="ru-RU" sz="2000" dirty="0" err="1"/>
              <a:t>Вальсальвы</a:t>
            </a:r>
            <a:endParaRPr lang="ru-RU" sz="2000" dirty="0"/>
          </a:p>
          <a:p>
            <a:r>
              <a:rPr lang="ru-RU" sz="2000" dirty="0"/>
              <a:t>…</a:t>
            </a:r>
          </a:p>
          <a:p>
            <a:r>
              <a:rPr lang="ru-RU" sz="2000" dirty="0">
                <a:solidFill>
                  <a:srgbClr val="0033CC"/>
                </a:solidFill>
              </a:rPr>
              <a:t>Провоцирующие факторы могут отсутствовать</a:t>
            </a:r>
          </a:p>
          <a:p>
            <a:endParaRPr lang="ru-RU" sz="2000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33CC"/>
                </a:solidFill>
              </a:rPr>
              <a:t>									</a:t>
            </a:r>
            <a:r>
              <a:rPr lang="en-US" sz="1600" i="1" dirty="0">
                <a:solidFill>
                  <a:srgbClr val="0033CC"/>
                </a:solidFill>
              </a:rPr>
              <a:t>A.J. </a:t>
            </a:r>
            <a:r>
              <a:rPr lang="en-US" sz="1600" i="1" dirty="0" err="1">
                <a:solidFill>
                  <a:srgbClr val="0033CC"/>
                </a:solidFill>
              </a:rPr>
              <a:t>Larner</a:t>
            </a:r>
            <a:r>
              <a:rPr lang="en-US" sz="1600" i="1" dirty="0">
                <a:solidFill>
                  <a:srgbClr val="0033CC"/>
                </a:solidFill>
              </a:rPr>
              <a:t>, 2022</a:t>
            </a:r>
            <a:endParaRPr lang="ru-BY" sz="20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9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1991</Words>
  <Application>Microsoft Office PowerPoint</Application>
  <PresentationFormat>Широкоэкранный</PresentationFormat>
  <Paragraphs>312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Транзиторная глобальная амнезия и пароксизмальные состояния эпилептического происхождения: проблемы диагностики и разграничения</vt:lpstr>
      <vt:lpstr>Транзиторная глобальная амнезия - ТГА</vt:lpstr>
      <vt:lpstr>История описания ТГА</vt:lpstr>
      <vt:lpstr>Собственные наблюдения ТГА</vt:lpstr>
      <vt:lpstr>Сопутствующие ТГА неврологические и психосоматические симптомы</vt:lpstr>
      <vt:lpstr>Диагностические критерии ТГА</vt:lpstr>
      <vt:lpstr>Презентация PowerPoint</vt:lpstr>
      <vt:lpstr>Продолжительность и периодизация ТГА</vt:lpstr>
      <vt:lpstr>Провоцирующие факторы ТГА</vt:lpstr>
      <vt:lpstr>Варианты (подтипы) ТГА</vt:lpstr>
      <vt:lpstr>Варианты ТГА</vt:lpstr>
      <vt:lpstr>Дифференциальный диагноз амнезии</vt:lpstr>
      <vt:lpstr>Симптоматические варианты ТГА</vt:lpstr>
      <vt:lpstr>Симптоматические варианты ТГА</vt:lpstr>
      <vt:lpstr>ЭЭГ при ТГА</vt:lpstr>
      <vt:lpstr>Презентация PowerPoint</vt:lpstr>
      <vt:lpstr>ЭЭГ при ТГА</vt:lpstr>
      <vt:lpstr>Презентация PowerPoint</vt:lpstr>
      <vt:lpstr>Проблемы диагностики ТГА</vt:lpstr>
      <vt:lpstr>Механизмы транзиторного неврологического дефицита</vt:lpstr>
      <vt:lpstr>Поражение нейронов гиппокампа как причина ТГА?</vt:lpstr>
      <vt:lpstr>Патогенез ТГА</vt:lpstr>
      <vt:lpstr>Лечение и профилактика ТГА - ? </vt:lpstr>
      <vt:lpstr>ТЭА - транзиторная эпилептическая амнезия</vt:lpstr>
      <vt:lpstr>ТЭА - транзиторная эпилептическая амнезия</vt:lpstr>
      <vt:lpstr>ЭЭГ при ТЭА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 Alekseenko</dc:creator>
  <cp:lastModifiedBy>Yuri Alekseenko</cp:lastModifiedBy>
  <cp:revision>348</cp:revision>
  <dcterms:created xsi:type="dcterms:W3CDTF">2021-04-04T08:23:23Z</dcterms:created>
  <dcterms:modified xsi:type="dcterms:W3CDTF">2025-11-24T17:41:39Z</dcterms:modified>
</cp:coreProperties>
</file>